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13" r:id="rId2"/>
    <p:sldId id="317" r:id="rId3"/>
    <p:sldId id="306" r:id="rId4"/>
    <p:sldId id="318" r:id="rId5"/>
    <p:sldId id="311" r:id="rId6"/>
    <p:sldId id="287" r:id="rId7"/>
    <p:sldId id="319" r:id="rId8"/>
    <p:sldId id="259" r:id="rId9"/>
    <p:sldId id="260" r:id="rId10"/>
    <p:sldId id="303" r:id="rId11"/>
    <p:sldId id="264" r:id="rId12"/>
    <p:sldId id="265" r:id="rId13"/>
    <p:sldId id="266" r:id="rId14"/>
    <p:sldId id="267" r:id="rId15"/>
    <p:sldId id="269" r:id="rId16"/>
    <p:sldId id="304" r:id="rId17"/>
    <p:sldId id="270" r:id="rId18"/>
    <p:sldId id="282" r:id="rId19"/>
    <p:sldId id="315" r:id="rId20"/>
    <p:sldId id="316" r:id="rId21"/>
    <p:sldId id="312" r:id="rId22"/>
  </p:sldIdLst>
  <p:sldSz cx="9144000" cy="5143500" type="screen16x9"/>
  <p:notesSz cx="10234613" cy="7104063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FBFB"/>
    <a:srgbClr val="01ADBF"/>
    <a:srgbClr val="EE595A"/>
    <a:srgbClr val="F17475"/>
    <a:srgbClr val="F7ACAC"/>
    <a:srgbClr val="459788"/>
    <a:srgbClr val="E57916"/>
    <a:srgbClr val="47998A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036" autoAdjust="0"/>
    <p:restoredTop sz="94660"/>
  </p:normalViewPr>
  <p:slideViewPr>
    <p:cSldViewPr snapToGrid="0">
      <p:cViewPr varScale="1">
        <p:scale>
          <a:sx n="64" d="100"/>
          <a:sy n="64" d="100"/>
        </p:scale>
        <p:origin x="3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2B743F1-4EEA-4142-9CCB-D31C807F2DC2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627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246" y="6747627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CFB73A6-5F85-4F22-A9C1-2AAB189230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702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4E6D4C0-120A-495D-A7F1-CF1B547C3F74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7627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246" y="6747627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A35D670-598D-4766-842B-AD39E5478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4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5D670-598D-4766-842B-AD39E54783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67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49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-985"/>
            <a:ext cx="9144793" cy="51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26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80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288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05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3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20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903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1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-985"/>
            <a:ext cx="9144793" cy="5145470"/>
          </a:xfrm>
          <a:prstGeom prst="rect">
            <a:avLst/>
          </a:prstGeom>
        </p:spPr>
      </p:pic>
      <p:sp>
        <p:nvSpPr>
          <p:cNvPr id="11" name="圆角矩形 10"/>
          <p:cNvSpPr/>
          <p:nvPr userDrawn="1"/>
        </p:nvSpPr>
        <p:spPr>
          <a:xfrm>
            <a:off x="4091781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1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>
            <a:off x="5357812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6623843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>
            <a:off x="7889875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9144000" cy="112668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267200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教学分析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505450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教学设计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779419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教学过程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061326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教学反思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6" y="192507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478280" y="315935"/>
            <a:ext cx="2493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4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-985"/>
            <a:ext cx="9144793" cy="5145470"/>
          </a:xfrm>
          <a:prstGeom prst="rect">
            <a:avLst/>
          </a:prstGeom>
        </p:spPr>
      </p:pic>
      <p:sp>
        <p:nvSpPr>
          <p:cNvPr id="11" name="圆角矩形 10"/>
          <p:cNvSpPr/>
          <p:nvPr userDrawn="1"/>
        </p:nvSpPr>
        <p:spPr>
          <a:xfrm>
            <a:off x="4091781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>
            <a:off x="5357812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6623843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>
            <a:off x="7889875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9144000" cy="112668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267200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教学分析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505450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教学设计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779419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教学过程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061326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教学反思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6" y="192507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478280" y="315935"/>
            <a:ext cx="2493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6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-985"/>
            <a:ext cx="9144793" cy="5145470"/>
          </a:xfrm>
          <a:prstGeom prst="rect">
            <a:avLst/>
          </a:prstGeom>
        </p:spPr>
      </p:pic>
      <p:sp>
        <p:nvSpPr>
          <p:cNvPr id="11" name="圆角矩形 10"/>
          <p:cNvSpPr/>
          <p:nvPr userDrawn="1"/>
        </p:nvSpPr>
        <p:spPr>
          <a:xfrm>
            <a:off x="4091781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>
            <a:off x="5357812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6623843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>
            <a:off x="7889875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9144000" cy="112668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267200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教学分析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505450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教学设计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779419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教学过程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061326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教学反思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6" y="192507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478280" y="315935"/>
            <a:ext cx="2493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78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" y="-985"/>
            <a:ext cx="9144793" cy="5145470"/>
          </a:xfrm>
          <a:prstGeom prst="rect">
            <a:avLst/>
          </a:prstGeom>
        </p:spPr>
      </p:pic>
      <p:sp>
        <p:nvSpPr>
          <p:cNvPr id="11" name="圆角矩形 10"/>
          <p:cNvSpPr/>
          <p:nvPr userDrawn="1"/>
        </p:nvSpPr>
        <p:spPr>
          <a:xfrm>
            <a:off x="4091781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>
            <a:off x="5357812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6623843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 userDrawn="1"/>
        </p:nvSpPr>
        <p:spPr>
          <a:xfrm>
            <a:off x="7889875" y="0"/>
            <a:ext cx="1238250" cy="4826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9144000" cy="112668"/>
          </a:xfrm>
          <a:prstGeom prst="rect">
            <a:avLst/>
          </a:prstGeom>
          <a:gradFill flip="none" rotWithShape="1">
            <a:gsLst>
              <a:gs pos="53000">
                <a:schemeClr val="bg1"/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254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267200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教学分析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505450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教学设计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779419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教学过程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061326" y="15076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教学反思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6" y="192507"/>
            <a:ext cx="7886700" cy="246856"/>
          </a:xfrm>
        </p:spPr>
        <p:txBody>
          <a:bodyPr>
            <a:noAutofit/>
          </a:bodyPr>
          <a:lstStyle>
            <a:lvl1pPr>
              <a:defRPr sz="1600" b="1" strike="noStrike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478280" y="315935"/>
            <a:ext cx="249364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B25EF-3E5C-4CFD-83E2-A99DEA293FDB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CCC30-4937-4233-A72C-BAF982195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68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73" r:id="rId8"/>
    <p:sldLayoutId id="2147483674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-1501651" y="-998279"/>
            <a:ext cx="5160022" cy="516002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-800100" y="-299311"/>
            <a:ext cx="3911600" cy="3911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6778275" y="3893612"/>
            <a:ext cx="4731450" cy="473145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120"/>
          <p:cNvSpPr>
            <a:spLocks noChangeArrowheads="1"/>
          </p:cNvSpPr>
          <p:nvPr/>
        </p:nvSpPr>
        <p:spPr bwMode="auto">
          <a:xfrm>
            <a:off x="7483138" y="4144359"/>
            <a:ext cx="442670" cy="44176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79" name="椭圆 126"/>
          <p:cNvSpPr>
            <a:spLocks noChangeArrowheads="1"/>
          </p:cNvSpPr>
          <p:nvPr/>
        </p:nvSpPr>
        <p:spPr bwMode="auto">
          <a:xfrm>
            <a:off x="8395251" y="3861101"/>
            <a:ext cx="248476" cy="24847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4763215" y="3466692"/>
            <a:ext cx="3427324" cy="37891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12412639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王思宇</a:t>
            </a:r>
          </a:p>
        </p:txBody>
      </p:sp>
      <p:sp>
        <p:nvSpPr>
          <p:cNvPr id="81" name="文本框 3"/>
          <p:cNvSpPr txBox="1">
            <a:spLocks noChangeArrowheads="1"/>
          </p:cNvSpPr>
          <p:nvPr/>
        </p:nvSpPr>
        <p:spPr bwMode="auto">
          <a:xfrm>
            <a:off x="4276543" y="3845610"/>
            <a:ext cx="4242946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关键词：历史的偶然性与必然性，混沌理论，宿命论，人的主观能动性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4195281" y="591021"/>
            <a:ext cx="44935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accent2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个体行为</a:t>
            </a:r>
            <a:endParaRPr lang="en-US" altLang="zh-CN" sz="4800" b="1" dirty="0">
              <a:solidFill>
                <a:schemeClr val="accent2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chemeClr val="accent2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对历史发展方向</a:t>
            </a:r>
            <a:endParaRPr lang="en-US" altLang="zh-CN" sz="4800" b="1" dirty="0">
              <a:solidFill>
                <a:schemeClr val="accent2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chemeClr val="accent2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的影响</a:t>
            </a:r>
          </a:p>
        </p:txBody>
      </p:sp>
      <p:grpSp>
        <p:nvGrpSpPr>
          <p:cNvPr id="3" name="组合 2"/>
          <p:cNvGrpSpPr/>
          <p:nvPr/>
        </p:nvGrpSpPr>
        <p:grpSpPr>
          <a:xfrm rot="20928151">
            <a:off x="-2302065" y="78946"/>
            <a:ext cx="6575813" cy="2140782"/>
            <a:chOff x="-2302065" y="78946"/>
            <a:chExt cx="6575813" cy="214078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169218" y="78946"/>
              <a:ext cx="3104530" cy="1663473"/>
            </a:xfrm>
            <a:custGeom>
              <a:avLst/>
              <a:gdLst>
                <a:gd name="T0" fmla="*/ 0 w 22943"/>
                <a:gd name="T1" fmla="*/ 11582 h 12283"/>
                <a:gd name="T2" fmla="*/ 0 w 22943"/>
                <a:gd name="T3" fmla="*/ 11582 h 12283"/>
                <a:gd name="T4" fmla="*/ 19826 w 22943"/>
                <a:gd name="T5" fmla="*/ 0 h 12283"/>
                <a:gd name="T6" fmla="*/ 22943 w 22943"/>
                <a:gd name="T7" fmla="*/ 12283 h 12283"/>
                <a:gd name="T8" fmla="*/ 0 w 22943"/>
                <a:gd name="T9" fmla="*/ 11582 h 1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3" h="12283">
                  <a:moveTo>
                    <a:pt x="0" y="11582"/>
                  </a:moveTo>
                  <a:lnTo>
                    <a:pt x="0" y="11582"/>
                  </a:lnTo>
                  <a:lnTo>
                    <a:pt x="19826" y="0"/>
                  </a:lnTo>
                  <a:cubicBezTo>
                    <a:pt x="19826" y="0"/>
                    <a:pt x="22943" y="3850"/>
                    <a:pt x="22943" y="12283"/>
                  </a:cubicBezTo>
                  <a:lnTo>
                    <a:pt x="0" y="11582"/>
                  </a:lnTo>
                  <a:close/>
                </a:path>
              </a:pathLst>
            </a:custGeom>
            <a:solidFill>
              <a:srgbClr val="01ADBF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-2302065" y="2076939"/>
              <a:ext cx="145329" cy="142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 rot="21121447">
            <a:off x="-1222115" y="-140756"/>
            <a:ext cx="4893491" cy="4047078"/>
            <a:chOff x="-1222115" y="-140756"/>
            <a:chExt cx="4893491" cy="4047078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9218" y="1646656"/>
              <a:ext cx="2502158" cy="2259666"/>
            </a:xfrm>
            <a:custGeom>
              <a:avLst/>
              <a:gdLst>
                <a:gd name="T0" fmla="*/ 0 w 18495"/>
                <a:gd name="T1" fmla="*/ 0 h 16680"/>
                <a:gd name="T2" fmla="*/ 0 w 18495"/>
                <a:gd name="T3" fmla="*/ 0 h 16680"/>
                <a:gd name="T4" fmla="*/ 18495 w 18495"/>
                <a:gd name="T5" fmla="*/ 9576 h 16680"/>
                <a:gd name="T6" fmla="*/ 13109 w 18495"/>
                <a:gd name="T7" fmla="*/ 16680 h 16680"/>
                <a:gd name="T8" fmla="*/ 0 w 18495"/>
                <a:gd name="T9" fmla="*/ 0 h 1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95" h="16680">
                  <a:moveTo>
                    <a:pt x="0" y="0"/>
                  </a:moveTo>
                  <a:lnTo>
                    <a:pt x="0" y="0"/>
                  </a:lnTo>
                  <a:lnTo>
                    <a:pt x="18495" y="9576"/>
                  </a:lnTo>
                  <a:cubicBezTo>
                    <a:pt x="18495" y="9576"/>
                    <a:pt x="18078" y="12440"/>
                    <a:pt x="13109" y="1668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-1222115" y="-140756"/>
              <a:ext cx="145329" cy="142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 rot="20967208">
            <a:off x="-435767" y="-614184"/>
            <a:ext cx="3223485" cy="4740839"/>
            <a:chOff x="-344053" y="-694887"/>
            <a:chExt cx="4459804" cy="6176892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622860" y="2008329"/>
              <a:ext cx="2492891" cy="3473676"/>
            </a:xfrm>
            <a:custGeom>
              <a:avLst/>
              <a:gdLst>
                <a:gd name="T0" fmla="*/ 0 w 18429"/>
                <a:gd name="T1" fmla="*/ 0 h 25641"/>
                <a:gd name="T2" fmla="*/ 0 w 18429"/>
                <a:gd name="T3" fmla="*/ 0 h 25641"/>
                <a:gd name="T4" fmla="*/ 18350 w 18429"/>
                <a:gd name="T5" fmla="*/ 23786 h 25641"/>
                <a:gd name="T6" fmla="*/ 15896 w 18429"/>
                <a:gd name="T7" fmla="*/ 25641 h 25641"/>
                <a:gd name="T8" fmla="*/ 9936 w 18429"/>
                <a:gd name="T9" fmla="*/ 25641 h 25641"/>
                <a:gd name="T10" fmla="*/ 0 w 18429"/>
                <a:gd name="T11" fmla="*/ 0 h 25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29" h="25641">
                  <a:moveTo>
                    <a:pt x="0" y="0"/>
                  </a:moveTo>
                  <a:lnTo>
                    <a:pt x="0" y="0"/>
                  </a:lnTo>
                  <a:lnTo>
                    <a:pt x="18350" y="23786"/>
                  </a:lnTo>
                  <a:cubicBezTo>
                    <a:pt x="18429" y="23887"/>
                    <a:pt x="17332" y="24686"/>
                    <a:pt x="15896" y="25641"/>
                  </a:cubicBezTo>
                  <a:lnTo>
                    <a:pt x="9936" y="25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-344053" y="-694887"/>
              <a:ext cx="145329" cy="142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21071814">
            <a:off x="466359" y="-1109221"/>
            <a:ext cx="1927589" cy="6315783"/>
            <a:chOff x="458729" y="-1172283"/>
            <a:chExt cx="1927589" cy="6315783"/>
          </a:xfrm>
        </p:grpSpPr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458729" y="1646656"/>
              <a:ext cx="1927589" cy="3496844"/>
            </a:xfrm>
            <a:custGeom>
              <a:avLst/>
              <a:gdLst>
                <a:gd name="T0" fmla="*/ 5250 w 14247"/>
                <a:gd name="T1" fmla="*/ 0 h 25811"/>
                <a:gd name="T2" fmla="*/ 5250 w 14247"/>
                <a:gd name="T3" fmla="*/ 0 h 25811"/>
                <a:gd name="T4" fmla="*/ 14247 w 14247"/>
                <a:gd name="T5" fmla="*/ 23218 h 25811"/>
                <a:gd name="T6" fmla="*/ 0 w 14247"/>
                <a:gd name="T7" fmla="*/ 24482 h 25811"/>
                <a:gd name="T8" fmla="*/ 5250 w 14247"/>
                <a:gd name="T9" fmla="*/ 0 h 25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47" h="25811">
                  <a:moveTo>
                    <a:pt x="5250" y="0"/>
                  </a:moveTo>
                  <a:lnTo>
                    <a:pt x="5250" y="0"/>
                  </a:lnTo>
                  <a:lnTo>
                    <a:pt x="14247" y="23218"/>
                  </a:lnTo>
                  <a:cubicBezTo>
                    <a:pt x="14247" y="23218"/>
                    <a:pt x="8328" y="25811"/>
                    <a:pt x="0" y="24482"/>
                  </a:cubicBezTo>
                  <a:lnTo>
                    <a:pt x="5250" y="0"/>
                  </a:lnTo>
                  <a:close/>
                </a:path>
              </a:pathLst>
            </a:custGeom>
            <a:solidFill>
              <a:srgbClr val="F17475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589650" y="-1172283"/>
              <a:ext cx="145329" cy="142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592892"/>
            <a:ext cx="2604851" cy="2568961"/>
            <a:chOff x="0" y="592892"/>
            <a:chExt cx="2604851" cy="2568961"/>
          </a:xfrm>
        </p:grpSpPr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0" y="1646656"/>
              <a:ext cx="1169219" cy="1515197"/>
            </a:xfrm>
            <a:custGeom>
              <a:avLst/>
              <a:gdLst>
                <a:gd name="T0" fmla="*/ 8643 w 8643"/>
                <a:gd name="T1" fmla="*/ 0 h 11179"/>
                <a:gd name="T2" fmla="*/ 8643 w 8643"/>
                <a:gd name="T3" fmla="*/ 0 h 11179"/>
                <a:gd name="T4" fmla="*/ 0 w 8643"/>
                <a:gd name="T5" fmla="*/ 11179 h 11179"/>
                <a:gd name="T6" fmla="*/ 0 w 8643"/>
                <a:gd name="T7" fmla="*/ 3188 h 11179"/>
                <a:gd name="T8" fmla="*/ 8643 w 8643"/>
                <a:gd name="T9" fmla="*/ 0 h 1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43" h="11179">
                  <a:moveTo>
                    <a:pt x="8643" y="0"/>
                  </a:moveTo>
                  <a:lnTo>
                    <a:pt x="8643" y="0"/>
                  </a:lnTo>
                  <a:lnTo>
                    <a:pt x="0" y="11179"/>
                  </a:lnTo>
                  <a:lnTo>
                    <a:pt x="0" y="3188"/>
                  </a:lnTo>
                  <a:lnTo>
                    <a:pt x="8643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459522" y="592892"/>
              <a:ext cx="145329" cy="1427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8155" y="524059"/>
            <a:ext cx="2188320" cy="2188318"/>
            <a:chOff x="2145790" y="2209630"/>
            <a:chExt cx="2402067" cy="2402066"/>
          </a:xfrm>
        </p:grpSpPr>
        <p:grpSp>
          <p:nvGrpSpPr>
            <p:cNvPr id="31" name="组合 30"/>
            <p:cNvGrpSpPr/>
            <p:nvPr/>
          </p:nvGrpSpPr>
          <p:grpSpPr>
            <a:xfrm>
              <a:off x="2145790" y="2209630"/>
              <a:ext cx="2402067" cy="2402066"/>
              <a:chOff x="2282661" y="2214767"/>
              <a:chExt cx="2372462" cy="237246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2282661" y="2214767"/>
                <a:ext cx="2372462" cy="23724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43" name="TextBox 93"/>
          <p:cNvSpPr txBox="1"/>
          <p:nvPr/>
        </p:nvSpPr>
        <p:spPr>
          <a:xfrm>
            <a:off x="616439" y="125983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论题</a:t>
            </a:r>
          </a:p>
        </p:txBody>
      </p:sp>
    </p:spTree>
    <p:extLst>
      <p:ext uri="{BB962C8B-B14F-4D97-AF65-F5344CB8AC3E}">
        <p14:creationId xmlns:p14="http://schemas.microsoft.com/office/powerpoint/2010/main" val="12573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0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Rot by="1020000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1200000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300"/>
                            </p:stCondLst>
                            <p:childTnLst>
                              <p:par>
                                <p:cTn id="6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800"/>
                            </p:stCondLst>
                            <p:childTnLst>
                              <p:par>
                                <p:cTn id="6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0"/>
                            </p:stCondLst>
                            <p:childTnLst>
                              <p:par>
                                <p:cTn id="7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6" dur="75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375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" grpId="0" animBg="1"/>
      <p:bldP spid="76" grpId="0" animBg="1"/>
      <p:bldP spid="78" grpId="0" animBg="1"/>
      <p:bldP spid="79" grpId="0" animBg="1"/>
      <p:bldP spid="80" grpId="0" animBg="1"/>
      <p:bldP spid="81" grpId="0"/>
      <p:bldP spid="82" grpId="0"/>
      <p:bldP spid="82" grpId="1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>
            <a:off x="-1564136" y="-948189"/>
            <a:ext cx="5160022" cy="516002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-800100" y="-299311"/>
            <a:ext cx="3911600" cy="3911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 rot="20928151">
            <a:off x="-2302065" y="78946"/>
            <a:ext cx="6575813" cy="2140782"/>
            <a:chOff x="-2302065" y="78946"/>
            <a:chExt cx="6575813" cy="2140782"/>
          </a:xfrm>
        </p:grpSpPr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1169218" y="78946"/>
              <a:ext cx="3104530" cy="1663473"/>
            </a:xfrm>
            <a:custGeom>
              <a:avLst/>
              <a:gdLst>
                <a:gd name="T0" fmla="*/ 0 w 22943"/>
                <a:gd name="T1" fmla="*/ 11582 h 12283"/>
                <a:gd name="T2" fmla="*/ 0 w 22943"/>
                <a:gd name="T3" fmla="*/ 11582 h 12283"/>
                <a:gd name="T4" fmla="*/ 19826 w 22943"/>
                <a:gd name="T5" fmla="*/ 0 h 12283"/>
                <a:gd name="T6" fmla="*/ 22943 w 22943"/>
                <a:gd name="T7" fmla="*/ 12283 h 12283"/>
                <a:gd name="T8" fmla="*/ 0 w 22943"/>
                <a:gd name="T9" fmla="*/ 11582 h 1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3" h="12283">
                  <a:moveTo>
                    <a:pt x="0" y="11582"/>
                  </a:moveTo>
                  <a:lnTo>
                    <a:pt x="0" y="11582"/>
                  </a:lnTo>
                  <a:lnTo>
                    <a:pt x="19826" y="0"/>
                  </a:lnTo>
                  <a:cubicBezTo>
                    <a:pt x="19826" y="0"/>
                    <a:pt x="22943" y="3850"/>
                    <a:pt x="22943" y="12283"/>
                  </a:cubicBezTo>
                  <a:lnTo>
                    <a:pt x="0" y="11582"/>
                  </a:lnTo>
                  <a:close/>
                </a:path>
              </a:pathLst>
            </a:custGeom>
            <a:solidFill>
              <a:srgbClr val="01ADBF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-2302065" y="2076939"/>
              <a:ext cx="145329" cy="142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 rot="20785020">
            <a:off x="-1126410" y="-507792"/>
            <a:ext cx="4893491" cy="4047078"/>
            <a:chOff x="-1222115" y="-140756"/>
            <a:chExt cx="4893491" cy="4047078"/>
          </a:xfrm>
        </p:grpSpPr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1169218" y="1646656"/>
              <a:ext cx="2502158" cy="2259666"/>
            </a:xfrm>
            <a:custGeom>
              <a:avLst/>
              <a:gdLst>
                <a:gd name="T0" fmla="*/ 0 w 18495"/>
                <a:gd name="T1" fmla="*/ 0 h 16680"/>
                <a:gd name="T2" fmla="*/ 0 w 18495"/>
                <a:gd name="T3" fmla="*/ 0 h 16680"/>
                <a:gd name="T4" fmla="*/ 18495 w 18495"/>
                <a:gd name="T5" fmla="*/ 9576 h 16680"/>
                <a:gd name="T6" fmla="*/ 13109 w 18495"/>
                <a:gd name="T7" fmla="*/ 16680 h 16680"/>
                <a:gd name="T8" fmla="*/ 0 w 18495"/>
                <a:gd name="T9" fmla="*/ 0 h 1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95" h="16680">
                  <a:moveTo>
                    <a:pt x="0" y="0"/>
                  </a:moveTo>
                  <a:lnTo>
                    <a:pt x="0" y="0"/>
                  </a:lnTo>
                  <a:lnTo>
                    <a:pt x="18495" y="9576"/>
                  </a:lnTo>
                  <a:cubicBezTo>
                    <a:pt x="18495" y="9576"/>
                    <a:pt x="18078" y="12440"/>
                    <a:pt x="13109" y="166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595A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-1222115" y="-140756"/>
              <a:ext cx="145329" cy="142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 rot="20967208">
            <a:off x="-658830" y="-1688245"/>
            <a:ext cx="4006162" cy="5815219"/>
            <a:chOff x="-344053" y="-694887"/>
            <a:chExt cx="4006162" cy="5815219"/>
          </a:xfrm>
          <a:solidFill>
            <a:srgbClr val="FFC000"/>
          </a:solidFill>
        </p:grpSpPr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1169218" y="1646656"/>
              <a:ext cx="2492891" cy="3473676"/>
            </a:xfrm>
            <a:custGeom>
              <a:avLst/>
              <a:gdLst>
                <a:gd name="T0" fmla="*/ 0 w 18429"/>
                <a:gd name="T1" fmla="*/ 0 h 25641"/>
                <a:gd name="T2" fmla="*/ 0 w 18429"/>
                <a:gd name="T3" fmla="*/ 0 h 25641"/>
                <a:gd name="T4" fmla="*/ 18350 w 18429"/>
                <a:gd name="T5" fmla="*/ 23786 h 25641"/>
                <a:gd name="T6" fmla="*/ 15896 w 18429"/>
                <a:gd name="T7" fmla="*/ 25641 h 25641"/>
                <a:gd name="T8" fmla="*/ 9936 w 18429"/>
                <a:gd name="T9" fmla="*/ 25641 h 25641"/>
                <a:gd name="T10" fmla="*/ 0 w 18429"/>
                <a:gd name="T11" fmla="*/ 0 h 25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29" h="25641">
                  <a:moveTo>
                    <a:pt x="0" y="0"/>
                  </a:moveTo>
                  <a:lnTo>
                    <a:pt x="0" y="0"/>
                  </a:lnTo>
                  <a:lnTo>
                    <a:pt x="18350" y="23786"/>
                  </a:lnTo>
                  <a:cubicBezTo>
                    <a:pt x="18429" y="23887"/>
                    <a:pt x="17332" y="24686"/>
                    <a:pt x="15896" y="25641"/>
                  </a:cubicBezTo>
                  <a:lnTo>
                    <a:pt x="9936" y="2564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-344053" y="-694887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 rot="21071814">
            <a:off x="485666" y="-1526069"/>
            <a:ext cx="1927589" cy="6315783"/>
            <a:chOff x="458729" y="-1172283"/>
            <a:chExt cx="1927589" cy="6315783"/>
          </a:xfrm>
        </p:grpSpPr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458729" y="1646656"/>
              <a:ext cx="1927589" cy="3496844"/>
            </a:xfrm>
            <a:custGeom>
              <a:avLst/>
              <a:gdLst>
                <a:gd name="T0" fmla="*/ 5250 w 14247"/>
                <a:gd name="T1" fmla="*/ 0 h 25811"/>
                <a:gd name="T2" fmla="*/ 5250 w 14247"/>
                <a:gd name="T3" fmla="*/ 0 h 25811"/>
                <a:gd name="T4" fmla="*/ 14247 w 14247"/>
                <a:gd name="T5" fmla="*/ 23218 h 25811"/>
                <a:gd name="T6" fmla="*/ 0 w 14247"/>
                <a:gd name="T7" fmla="*/ 24482 h 25811"/>
                <a:gd name="T8" fmla="*/ 5250 w 14247"/>
                <a:gd name="T9" fmla="*/ 0 h 25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47" h="25811">
                  <a:moveTo>
                    <a:pt x="5250" y="0"/>
                  </a:moveTo>
                  <a:lnTo>
                    <a:pt x="5250" y="0"/>
                  </a:lnTo>
                  <a:lnTo>
                    <a:pt x="14247" y="23218"/>
                  </a:lnTo>
                  <a:cubicBezTo>
                    <a:pt x="14247" y="23218"/>
                    <a:pt x="8328" y="25811"/>
                    <a:pt x="0" y="24482"/>
                  </a:cubicBezTo>
                  <a:lnTo>
                    <a:pt x="5250" y="0"/>
                  </a:lnTo>
                  <a:close/>
                </a:path>
              </a:pathLst>
            </a:custGeom>
            <a:solidFill>
              <a:srgbClr val="F17475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589650" y="-1172283"/>
              <a:ext cx="145329" cy="142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0" y="592892"/>
            <a:ext cx="2604851" cy="2568961"/>
            <a:chOff x="0" y="592892"/>
            <a:chExt cx="2604851" cy="2568961"/>
          </a:xfrm>
        </p:grpSpPr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0" y="1646656"/>
              <a:ext cx="1169219" cy="1515197"/>
            </a:xfrm>
            <a:custGeom>
              <a:avLst/>
              <a:gdLst>
                <a:gd name="T0" fmla="*/ 8643 w 8643"/>
                <a:gd name="T1" fmla="*/ 0 h 11179"/>
                <a:gd name="T2" fmla="*/ 8643 w 8643"/>
                <a:gd name="T3" fmla="*/ 0 h 11179"/>
                <a:gd name="T4" fmla="*/ 0 w 8643"/>
                <a:gd name="T5" fmla="*/ 11179 h 11179"/>
                <a:gd name="T6" fmla="*/ 0 w 8643"/>
                <a:gd name="T7" fmla="*/ 3188 h 11179"/>
                <a:gd name="T8" fmla="*/ 8643 w 8643"/>
                <a:gd name="T9" fmla="*/ 0 h 1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43" h="11179">
                  <a:moveTo>
                    <a:pt x="8643" y="0"/>
                  </a:moveTo>
                  <a:lnTo>
                    <a:pt x="8643" y="0"/>
                  </a:lnTo>
                  <a:lnTo>
                    <a:pt x="0" y="11179"/>
                  </a:lnTo>
                  <a:lnTo>
                    <a:pt x="0" y="3188"/>
                  </a:lnTo>
                  <a:lnTo>
                    <a:pt x="8643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459522" y="592892"/>
              <a:ext cx="145329" cy="1427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8155" y="524059"/>
            <a:ext cx="2188320" cy="2188318"/>
            <a:chOff x="2145790" y="2209630"/>
            <a:chExt cx="2402067" cy="2402066"/>
          </a:xfrm>
        </p:grpSpPr>
        <p:grpSp>
          <p:nvGrpSpPr>
            <p:cNvPr id="68" name="组合 67"/>
            <p:cNvGrpSpPr/>
            <p:nvPr/>
          </p:nvGrpSpPr>
          <p:grpSpPr>
            <a:xfrm>
              <a:off x="2145790" y="2209630"/>
              <a:ext cx="2402067" cy="2402066"/>
              <a:chOff x="2282661" y="2214767"/>
              <a:chExt cx="2372462" cy="237246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2282661" y="2214767"/>
                <a:ext cx="2372462" cy="23724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9" name="椭圆 68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85" name="TextBox 13"/>
          <p:cNvSpPr txBox="1"/>
          <p:nvPr/>
        </p:nvSpPr>
        <p:spPr>
          <a:xfrm flipH="1">
            <a:off x="766046" y="1364187"/>
            <a:ext cx="7983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4539334" y="2396408"/>
            <a:ext cx="32360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4625794" y="255183"/>
            <a:ext cx="2600712" cy="154657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9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正例</a:t>
            </a:r>
          </a:p>
        </p:txBody>
      </p:sp>
      <p:sp>
        <p:nvSpPr>
          <p:cNvPr id="100" name="矩形 99"/>
          <p:cNvSpPr/>
          <p:nvPr/>
        </p:nvSpPr>
        <p:spPr>
          <a:xfrm>
            <a:off x="4041032" y="2753688"/>
            <a:ext cx="4652556" cy="5616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（历史是充满偶然性的）</a:t>
            </a:r>
          </a:p>
        </p:txBody>
      </p:sp>
    </p:spTree>
    <p:extLst>
      <p:ext uri="{BB962C8B-B14F-4D97-AF65-F5344CB8AC3E}">
        <p14:creationId xmlns:p14="http://schemas.microsoft.com/office/powerpoint/2010/main" val="3445290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2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0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">
                                      <p:cBhvr>
                                        <p:cTn id="3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Rot by="1020000">
                                      <p:cBhvr>
                                        <p:cTn id="3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1200000">
                                      <p:cBhvr>
                                        <p:cTn id="4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85" grpId="0"/>
      <p:bldP spid="95" grpId="0"/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86056" y="349463"/>
            <a:ext cx="7886700" cy="246856"/>
          </a:xfrm>
        </p:spPr>
        <p:txBody>
          <a:bodyPr/>
          <a:lstStyle/>
          <a:p>
            <a:r>
              <a:rPr lang="en-US" altLang="zh-CN" dirty="0"/>
              <a:t>2.1《</a:t>
            </a:r>
            <a:r>
              <a:rPr lang="zh-CN" altLang="en-US" dirty="0"/>
              <a:t>历史选择了毛泽东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89D9D-6F62-47D1-B5B4-0E450BFB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970" y="0"/>
            <a:ext cx="2655963" cy="39214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27451D-8015-418B-A0C7-E3232BE9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38" y="1994816"/>
            <a:ext cx="2486033" cy="250260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31C4779-113C-4155-A1B4-E28AFB39A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54" y="1125244"/>
            <a:ext cx="2930013" cy="33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77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A73B27-9881-A767-3AB5-5AE20335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1" y="0"/>
            <a:ext cx="8547315" cy="5128389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86056" y="192506"/>
            <a:ext cx="5184107" cy="869127"/>
          </a:xfrm>
        </p:spPr>
        <p:txBody>
          <a:bodyPr/>
          <a:lstStyle/>
          <a:p>
            <a:r>
              <a:rPr lang="en-US" altLang="zh-CN" sz="4000" dirty="0">
                <a:solidFill>
                  <a:schemeClr val="accent2">
                    <a:lumMod val="50000"/>
                  </a:schemeClr>
                </a:solidFill>
              </a:rPr>
              <a:t>2.2Cleopatra's nose</a:t>
            </a:r>
            <a:endParaRPr lang="zh-CN" alt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69741" y="528127"/>
            <a:ext cx="9151748" cy="4803258"/>
            <a:chOff x="3999067" y="1598871"/>
            <a:chExt cx="2044719" cy="4312498"/>
          </a:xfrm>
          <a:blipFill>
            <a:blip r:embed="rId3"/>
            <a:stretch>
              <a:fillRect/>
            </a:stretch>
          </a:blipFill>
        </p:grpSpPr>
        <p:sp>
          <p:nvSpPr>
            <p:cNvPr id="17" name="圆角矩形 16"/>
            <p:cNvSpPr/>
            <p:nvPr/>
          </p:nvSpPr>
          <p:spPr>
            <a:xfrm>
              <a:off x="3999067" y="1598871"/>
              <a:ext cx="2044719" cy="4312498"/>
            </a:xfrm>
            <a:prstGeom prst="roundRect">
              <a:avLst/>
            </a:prstGeom>
            <a:grpFill/>
            <a:ln w="38100">
              <a:noFill/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266183" y="1701002"/>
              <a:ext cx="1510486" cy="1510484"/>
            </a:xfrm>
            <a:prstGeom prst="ellipse">
              <a:avLst/>
            </a:prstGeom>
            <a:grpFill/>
            <a:ln w="14288" cap="flat">
              <a:noFill/>
              <a:prstDash val="solid"/>
              <a:miter lim="800000"/>
              <a:headEnd/>
              <a:tailEnd/>
            </a:ln>
            <a:effectLst>
              <a:innerShdw blurRad="88900" dist="889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190397" y="5207576"/>
              <a:ext cx="1662059" cy="31862"/>
              <a:chOff x="3060700" y="4724400"/>
              <a:chExt cx="5955507" cy="7880"/>
            </a:xfrm>
            <a:grpFill/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3060700" y="4724400"/>
                <a:ext cx="5955507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3060700" y="4732280"/>
                <a:ext cx="5955507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5"/>
            <p:cNvSpPr>
              <a:spLocks/>
            </p:cNvSpPr>
            <p:nvPr/>
          </p:nvSpPr>
          <p:spPr bwMode="auto">
            <a:xfrm>
              <a:off x="4094729" y="2448273"/>
              <a:ext cx="1773418" cy="2273403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法国哲学家帕斯卡的名言：</a:t>
              </a:r>
              <a:endPara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6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“若克娄巴特拉的鼻子长一吋，或短一吋，世界或许就会不一样。”</a:t>
              </a:r>
              <a:endPara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217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88D86B6A-04B0-5332-3113-0C7F7AF6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901858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97D6A8B-1226-7E93-FFF5-DA8ADAB02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73" y="2263548"/>
            <a:ext cx="6346556" cy="269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209303" y="-295691"/>
            <a:ext cx="4440188" cy="3418599"/>
          </a:xfrm>
        </p:spPr>
        <p:txBody>
          <a:bodyPr/>
          <a:lstStyle/>
          <a:p>
            <a:r>
              <a:rPr lang="en-US" altLang="zh-CN" sz="7200" dirty="0">
                <a:solidFill>
                  <a:schemeClr val="bg1"/>
                </a:solidFill>
              </a:rPr>
              <a:t>2.3 </a:t>
            </a:r>
            <a:br>
              <a:rPr lang="en-US" altLang="zh-CN" sz="7200" dirty="0">
                <a:solidFill>
                  <a:schemeClr val="bg1"/>
                </a:solidFill>
              </a:rPr>
            </a:br>
            <a:r>
              <a:rPr lang="zh-CN" altLang="en-US" sz="7200" dirty="0">
                <a:solidFill>
                  <a:schemeClr val="bg1"/>
                </a:solidFill>
              </a:rPr>
              <a:t>混沌理论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792232" y="1718414"/>
            <a:ext cx="0" cy="0"/>
          </a:xfrm>
          <a:prstGeom prst="line">
            <a:avLst/>
          </a:prstGeom>
          <a:ln w="19050">
            <a:solidFill>
              <a:srgbClr val="F7D9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51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86055" y="192506"/>
            <a:ext cx="4905137" cy="3976537"/>
          </a:xfrm>
        </p:spPr>
        <p:txBody>
          <a:bodyPr/>
          <a:lstStyle/>
          <a:p>
            <a:r>
              <a:rPr lang="en-US" altLang="zh-CN" sz="4800" dirty="0"/>
              <a:t>2.4 </a:t>
            </a:r>
            <a:br>
              <a:rPr lang="en-US" altLang="zh-CN" sz="4800" dirty="0"/>
            </a:br>
            <a:r>
              <a:rPr lang="en-US" altLang="zh-CN" sz="4800" dirty="0"/>
              <a:t>《</a:t>
            </a:r>
            <a:r>
              <a:rPr lang="zh-CN" altLang="en-US" sz="4800" dirty="0"/>
              <a:t>人类简史</a:t>
            </a:r>
            <a:r>
              <a:rPr lang="en-US" altLang="zh-CN" sz="4800" dirty="0"/>
              <a:t>》</a:t>
            </a:r>
            <a:br>
              <a:rPr lang="en-US" altLang="zh-CN" sz="4800" dirty="0"/>
            </a:br>
            <a:r>
              <a:rPr lang="zh-CN" altLang="en-US" sz="4800" dirty="0"/>
              <a:t>第十三章 </a:t>
            </a:r>
            <a:br>
              <a:rPr lang="en-US" altLang="zh-CN" sz="4800" dirty="0"/>
            </a:br>
            <a:r>
              <a:rPr lang="zh-CN" altLang="en-US" sz="4800" dirty="0"/>
              <a:t>成功的秘密 </a:t>
            </a:r>
            <a:br>
              <a:rPr lang="en-US" altLang="zh-CN" sz="4800" dirty="0"/>
            </a:br>
            <a:r>
              <a:rPr lang="en-US" altLang="zh-CN" sz="4800" dirty="0"/>
              <a:t>1.</a:t>
            </a:r>
            <a:r>
              <a:rPr lang="zh-CN" altLang="en-US" sz="4800" dirty="0"/>
              <a:t>马后炮的谬误</a:t>
            </a:r>
          </a:p>
        </p:txBody>
      </p:sp>
      <p:sp>
        <p:nvSpPr>
          <p:cNvPr id="30" name="矩形 29"/>
          <p:cNvSpPr/>
          <p:nvPr/>
        </p:nvSpPr>
        <p:spPr>
          <a:xfrm rot="1488873">
            <a:off x="487161" y="2304298"/>
            <a:ext cx="296586" cy="203531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3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C9131B-66E5-F6FF-C745-E8AE9F08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08" y="0"/>
            <a:ext cx="38113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7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9.87654E-7 L 0.21181 0.1716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：</a:t>
            </a:r>
            <a:r>
              <a:rPr lang="en-US" altLang="zh-CN" dirty="0"/>
              <a:t>The Role of an Individual in History (a reconsideration) 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2700490" y="3479493"/>
            <a:ext cx="5907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Leonid E.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Grinin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Volgograd Center for Social Research </a:t>
            </a:r>
          </a:p>
          <a:p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https://cyberleninka.ru/article/n/the-role-of-an-individual-in-history-a-reconsideration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293" y="864225"/>
            <a:ext cx="88765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结论是，社会越脆弱、越不稳定，旧结构被破坏得越严重，个性的影响就越大。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换言之，个人的作用与社会的稳定性和实力成反比。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本文提出的模型包含四个社会状态阶段：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）君主制类型的稳定社会；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）革命前的社会危机；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）革命；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）新秩序的建立。结果表明，个性在第三和第四阶段的影响力最大，而在第一阶段，影响力通常要弱得多。</a:t>
            </a:r>
          </a:p>
        </p:txBody>
      </p:sp>
    </p:spTree>
    <p:extLst>
      <p:ext uri="{BB962C8B-B14F-4D97-AF65-F5344CB8AC3E}">
        <p14:creationId xmlns:p14="http://schemas.microsoft.com/office/powerpoint/2010/main" val="3170428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-1465610" y="-923522"/>
            <a:ext cx="5160022" cy="516002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-800100" y="-299311"/>
            <a:ext cx="3911600" cy="3911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 rot="20928151">
            <a:off x="-2302065" y="78946"/>
            <a:ext cx="6575813" cy="2140782"/>
            <a:chOff x="-2302065" y="78946"/>
            <a:chExt cx="6575813" cy="2140782"/>
          </a:xfrm>
          <a:blipFill>
            <a:blip r:embed="rId2"/>
            <a:stretch>
              <a:fillRect/>
            </a:stretch>
          </a:blipFill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1169218" y="78946"/>
              <a:ext cx="3104530" cy="1663473"/>
            </a:xfrm>
            <a:custGeom>
              <a:avLst/>
              <a:gdLst>
                <a:gd name="T0" fmla="*/ 0 w 22943"/>
                <a:gd name="T1" fmla="*/ 11582 h 12283"/>
                <a:gd name="T2" fmla="*/ 0 w 22943"/>
                <a:gd name="T3" fmla="*/ 11582 h 12283"/>
                <a:gd name="T4" fmla="*/ 19826 w 22943"/>
                <a:gd name="T5" fmla="*/ 0 h 12283"/>
                <a:gd name="T6" fmla="*/ 22943 w 22943"/>
                <a:gd name="T7" fmla="*/ 12283 h 12283"/>
                <a:gd name="T8" fmla="*/ 0 w 22943"/>
                <a:gd name="T9" fmla="*/ 11582 h 1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3" h="12283">
                  <a:moveTo>
                    <a:pt x="0" y="11582"/>
                  </a:moveTo>
                  <a:lnTo>
                    <a:pt x="0" y="11582"/>
                  </a:lnTo>
                  <a:lnTo>
                    <a:pt x="19826" y="0"/>
                  </a:lnTo>
                  <a:cubicBezTo>
                    <a:pt x="19826" y="0"/>
                    <a:pt x="22943" y="3850"/>
                    <a:pt x="22943" y="12283"/>
                  </a:cubicBezTo>
                  <a:lnTo>
                    <a:pt x="0" y="11582"/>
                  </a:lnTo>
                  <a:close/>
                </a:path>
              </a:pathLst>
            </a:custGeom>
            <a:solidFill>
              <a:srgbClr val="01ADBF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-2302065" y="2076939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 rot="20894310">
            <a:off x="-1122696" y="-531573"/>
            <a:ext cx="4893491" cy="4047078"/>
            <a:chOff x="-1222115" y="-140756"/>
            <a:chExt cx="4893491" cy="4047078"/>
          </a:xfrm>
          <a:blipFill>
            <a:blip r:embed="rId2"/>
            <a:stretch>
              <a:fillRect/>
            </a:stretch>
          </a:blipFill>
        </p:grpSpPr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1169218" y="1646656"/>
              <a:ext cx="2502158" cy="2259666"/>
            </a:xfrm>
            <a:custGeom>
              <a:avLst/>
              <a:gdLst>
                <a:gd name="T0" fmla="*/ 0 w 18495"/>
                <a:gd name="T1" fmla="*/ 0 h 16680"/>
                <a:gd name="T2" fmla="*/ 0 w 18495"/>
                <a:gd name="T3" fmla="*/ 0 h 16680"/>
                <a:gd name="T4" fmla="*/ 18495 w 18495"/>
                <a:gd name="T5" fmla="*/ 9576 h 16680"/>
                <a:gd name="T6" fmla="*/ 13109 w 18495"/>
                <a:gd name="T7" fmla="*/ 16680 h 16680"/>
                <a:gd name="T8" fmla="*/ 0 w 18495"/>
                <a:gd name="T9" fmla="*/ 0 h 1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95" h="16680">
                  <a:moveTo>
                    <a:pt x="0" y="0"/>
                  </a:moveTo>
                  <a:lnTo>
                    <a:pt x="0" y="0"/>
                  </a:lnTo>
                  <a:lnTo>
                    <a:pt x="18495" y="9576"/>
                  </a:lnTo>
                  <a:cubicBezTo>
                    <a:pt x="18495" y="9576"/>
                    <a:pt x="18078" y="12440"/>
                    <a:pt x="13109" y="166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595A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-1222115" y="-140756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20967208">
            <a:off x="-807637" y="-1801519"/>
            <a:ext cx="4006162" cy="5815219"/>
            <a:chOff x="-344053" y="-694887"/>
            <a:chExt cx="4006162" cy="5815219"/>
          </a:xfrm>
          <a:solidFill>
            <a:srgbClr val="FFC000"/>
          </a:solidFill>
        </p:grpSpPr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1169218" y="1646656"/>
              <a:ext cx="2492891" cy="3473676"/>
            </a:xfrm>
            <a:custGeom>
              <a:avLst/>
              <a:gdLst>
                <a:gd name="T0" fmla="*/ 0 w 18429"/>
                <a:gd name="T1" fmla="*/ 0 h 25641"/>
                <a:gd name="T2" fmla="*/ 0 w 18429"/>
                <a:gd name="T3" fmla="*/ 0 h 25641"/>
                <a:gd name="T4" fmla="*/ 18350 w 18429"/>
                <a:gd name="T5" fmla="*/ 23786 h 25641"/>
                <a:gd name="T6" fmla="*/ 15896 w 18429"/>
                <a:gd name="T7" fmla="*/ 25641 h 25641"/>
                <a:gd name="T8" fmla="*/ 9936 w 18429"/>
                <a:gd name="T9" fmla="*/ 25641 h 25641"/>
                <a:gd name="T10" fmla="*/ 0 w 18429"/>
                <a:gd name="T11" fmla="*/ 0 h 25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29" h="25641">
                  <a:moveTo>
                    <a:pt x="0" y="0"/>
                  </a:moveTo>
                  <a:lnTo>
                    <a:pt x="0" y="0"/>
                  </a:lnTo>
                  <a:lnTo>
                    <a:pt x="18350" y="23786"/>
                  </a:lnTo>
                  <a:cubicBezTo>
                    <a:pt x="18429" y="23887"/>
                    <a:pt x="17332" y="24686"/>
                    <a:pt x="15896" y="25641"/>
                  </a:cubicBezTo>
                  <a:lnTo>
                    <a:pt x="9936" y="2564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-344053" y="-694887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 rot="21071814">
            <a:off x="360256" y="-1319330"/>
            <a:ext cx="1927589" cy="6315783"/>
            <a:chOff x="458729" y="-1172283"/>
            <a:chExt cx="1927589" cy="6315783"/>
          </a:xfrm>
          <a:solidFill>
            <a:srgbClr val="F17475"/>
          </a:solidFill>
        </p:grpSpPr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458729" y="1646656"/>
              <a:ext cx="1927589" cy="3496844"/>
            </a:xfrm>
            <a:custGeom>
              <a:avLst/>
              <a:gdLst>
                <a:gd name="T0" fmla="*/ 5250 w 14247"/>
                <a:gd name="T1" fmla="*/ 0 h 25811"/>
                <a:gd name="T2" fmla="*/ 5250 w 14247"/>
                <a:gd name="T3" fmla="*/ 0 h 25811"/>
                <a:gd name="T4" fmla="*/ 14247 w 14247"/>
                <a:gd name="T5" fmla="*/ 23218 h 25811"/>
                <a:gd name="T6" fmla="*/ 0 w 14247"/>
                <a:gd name="T7" fmla="*/ 24482 h 25811"/>
                <a:gd name="T8" fmla="*/ 5250 w 14247"/>
                <a:gd name="T9" fmla="*/ 0 h 25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47" h="25811">
                  <a:moveTo>
                    <a:pt x="5250" y="0"/>
                  </a:moveTo>
                  <a:lnTo>
                    <a:pt x="5250" y="0"/>
                  </a:lnTo>
                  <a:lnTo>
                    <a:pt x="14247" y="23218"/>
                  </a:lnTo>
                  <a:cubicBezTo>
                    <a:pt x="14247" y="23218"/>
                    <a:pt x="8328" y="25811"/>
                    <a:pt x="0" y="24482"/>
                  </a:cubicBezTo>
                  <a:lnTo>
                    <a:pt x="5250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89650" y="-1172283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0" y="592892"/>
            <a:ext cx="2604851" cy="2568961"/>
            <a:chOff x="0" y="592892"/>
            <a:chExt cx="2604851" cy="2568961"/>
          </a:xfrm>
        </p:grpSpPr>
        <p:sp>
          <p:nvSpPr>
            <p:cNvPr id="60" name="Freeform 9"/>
            <p:cNvSpPr>
              <a:spLocks/>
            </p:cNvSpPr>
            <p:nvPr/>
          </p:nvSpPr>
          <p:spPr bwMode="auto">
            <a:xfrm>
              <a:off x="0" y="1646656"/>
              <a:ext cx="1169219" cy="1515197"/>
            </a:xfrm>
            <a:custGeom>
              <a:avLst/>
              <a:gdLst>
                <a:gd name="T0" fmla="*/ 8643 w 8643"/>
                <a:gd name="T1" fmla="*/ 0 h 11179"/>
                <a:gd name="T2" fmla="*/ 8643 w 8643"/>
                <a:gd name="T3" fmla="*/ 0 h 11179"/>
                <a:gd name="T4" fmla="*/ 0 w 8643"/>
                <a:gd name="T5" fmla="*/ 11179 h 11179"/>
                <a:gd name="T6" fmla="*/ 0 w 8643"/>
                <a:gd name="T7" fmla="*/ 3188 h 11179"/>
                <a:gd name="T8" fmla="*/ 8643 w 8643"/>
                <a:gd name="T9" fmla="*/ 0 h 1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43" h="11179">
                  <a:moveTo>
                    <a:pt x="8643" y="0"/>
                  </a:moveTo>
                  <a:lnTo>
                    <a:pt x="8643" y="0"/>
                  </a:lnTo>
                  <a:lnTo>
                    <a:pt x="0" y="11179"/>
                  </a:lnTo>
                  <a:lnTo>
                    <a:pt x="0" y="3188"/>
                  </a:lnTo>
                  <a:lnTo>
                    <a:pt x="8643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2459522" y="592892"/>
              <a:ext cx="145329" cy="1427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8155" y="524059"/>
            <a:ext cx="2188320" cy="2188318"/>
            <a:chOff x="2145790" y="2209630"/>
            <a:chExt cx="2402067" cy="2402066"/>
          </a:xfrm>
        </p:grpSpPr>
        <p:grpSp>
          <p:nvGrpSpPr>
            <p:cNvPr id="64" name="组合 63"/>
            <p:cNvGrpSpPr/>
            <p:nvPr/>
          </p:nvGrpSpPr>
          <p:grpSpPr>
            <a:xfrm>
              <a:off x="2145790" y="2209630"/>
              <a:ext cx="2402067" cy="2402066"/>
              <a:chOff x="2282661" y="2214767"/>
              <a:chExt cx="2372462" cy="237246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2282661" y="2214767"/>
                <a:ext cx="2372462" cy="23724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椭圆 64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68" name="TextBox 13"/>
          <p:cNvSpPr txBox="1"/>
          <p:nvPr/>
        </p:nvSpPr>
        <p:spPr>
          <a:xfrm flipH="1">
            <a:off x="766046" y="1364187"/>
            <a:ext cx="7983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cxnSp>
        <p:nvCxnSpPr>
          <p:cNvPr id="69" name="直接连接符 68"/>
          <p:cNvCxnSpPr>
            <a:cxnSpLocks/>
          </p:cNvCxnSpPr>
          <p:nvPr/>
        </p:nvCxnSpPr>
        <p:spPr>
          <a:xfrm flipV="1">
            <a:off x="4545119" y="2753688"/>
            <a:ext cx="3961701" cy="428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4494512" y="149444"/>
            <a:ext cx="4206086" cy="376256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6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科幻作品中对历史偶然性与必然性的看法</a:t>
            </a:r>
          </a:p>
        </p:txBody>
      </p:sp>
    </p:spTree>
    <p:extLst>
      <p:ext uri="{BB962C8B-B14F-4D97-AF65-F5344CB8AC3E}">
        <p14:creationId xmlns:p14="http://schemas.microsoft.com/office/powerpoint/2010/main" val="1538781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0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">
                                      <p:cBhvr>
                                        <p:cTn id="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Rot by="1020000">
                                      <p:cBhvr>
                                        <p:cTn id="3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1200000">
                                      <p:cBhvr>
                                        <p:cTn id="4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8" grpId="0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9D9EAF8-9E1D-F53D-983C-34C81960B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55"/>
            <a:ext cx="9144000" cy="48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442670" y="59655"/>
            <a:ext cx="8416791" cy="4232248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</a:rPr>
              <a:t>3.1 </a:t>
            </a:r>
            <a:r>
              <a:rPr lang="zh-CN" altLang="en-US" sz="4800" dirty="0">
                <a:solidFill>
                  <a:schemeClr val="bg1"/>
                </a:solidFill>
              </a:rPr>
              <a:t>阿西莫夫</a:t>
            </a:r>
            <a:r>
              <a:rPr lang="en-US" altLang="zh-CN" sz="4800" dirty="0">
                <a:solidFill>
                  <a:schemeClr val="bg1"/>
                </a:solidFill>
              </a:rPr>
              <a:t>《</a:t>
            </a:r>
            <a:r>
              <a:rPr lang="zh-CN" altLang="en-US" sz="4800" dirty="0">
                <a:solidFill>
                  <a:schemeClr val="bg1"/>
                </a:solidFill>
              </a:rPr>
              <a:t>基地</a:t>
            </a:r>
            <a:r>
              <a:rPr lang="en-US" altLang="zh-CN" sz="4800" dirty="0">
                <a:solidFill>
                  <a:schemeClr val="bg1"/>
                </a:solidFill>
              </a:rPr>
              <a:t>》</a:t>
            </a:r>
            <a:r>
              <a:rPr lang="zh-CN" altLang="en-US" sz="4800" dirty="0">
                <a:solidFill>
                  <a:schemeClr val="bg1"/>
                </a:solidFill>
              </a:rPr>
              <a:t>中</a:t>
            </a:r>
            <a:br>
              <a:rPr lang="en-US" altLang="zh-CN" sz="4800" dirty="0">
                <a:solidFill>
                  <a:schemeClr val="bg1"/>
                </a:solidFill>
              </a:rPr>
            </a:br>
            <a:br>
              <a:rPr lang="en-US" altLang="zh-CN" sz="4800" dirty="0">
                <a:solidFill>
                  <a:schemeClr val="bg1"/>
                </a:solidFill>
              </a:rPr>
            </a:br>
            <a:r>
              <a:rPr lang="en-US" altLang="zh-CN" sz="4800" dirty="0">
                <a:solidFill>
                  <a:schemeClr val="bg1"/>
                </a:solidFill>
              </a:rPr>
              <a:t>                          </a:t>
            </a:r>
            <a:r>
              <a:rPr lang="zh-CN" altLang="en-US" sz="6600" dirty="0">
                <a:solidFill>
                  <a:schemeClr val="bg1"/>
                </a:solidFill>
              </a:rPr>
              <a:t>谢顿模型</a:t>
            </a:r>
            <a:br>
              <a:rPr lang="en-US" altLang="zh-CN" sz="6600" dirty="0">
                <a:solidFill>
                  <a:schemeClr val="bg1"/>
                </a:solidFill>
              </a:rPr>
            </a:br>
            <a:br>
              <a:rPr lang="en-US" altLang="zh-CN" sz="6600" dirty="0">
                <a:solidFill>
                  <a:schemeClr val="bg1"/>
                </a:solidFill>
              </a:rPr>
            </a:br>
            <a:r>
              <a:rPr lang="en-US" altLang="zh-CN" sz="6600" dirty="0">
                <a:solidFill>
                  <a:schemeClr val="bg1"/>
                </a:solidFill>
              </a:rPr>
              <a:t>——“</a:t>
            </a:r>
            <a:r>
              <a:rPr lang="zh-CN" altLang="en-US" sz="6600" dirty="0">
                <a:solidFill>
                  <a:schemeClr val="bg1"/>
                </a:solidFill>
              </a:rPr>
              <a:t>心理史学”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科幻与现实的辉映，《基地三部曲》：阿西莫夫的一部科幻神作_百科TA说">
            <a:extLst>
              <a:ext uri="{FF2B5EF4-FFF2-40B4-BE49-F238E27FC236}">
                <a16:creationId xmlns:a16="http://schemas.microsoft.com/office/drawing/2014/main" id="{0797F3C5-8D45-8F1E-5A70-832A2B2DA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29" y="2789695"/>
            <a:ext cx="1722133" cy="172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607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A854EF-1D78-870C-779D-84CA9240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09" y="0"/>
            <a:ext cx="6071016" cy="5143500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844375" y="200256"/>
            <a:ext cx="7886700" cy="4054029"/>
          </a:xfrm>
        </p:spPr>
        <p:txBody>
          <a:bodyPr/>
          <a:lstStyle/>
          <a:p>
            <a:r>
              <a:rPr lang="en-US" altLang="zh-CN" sz="11500" dirty="0">
                <a:solidFill>
                  <a:schemeClr val="bg1"/>
                </a:solidFill>
              </a:rPr>
              <a:t>3.2 </a:t>
            </a:r>
            <a:br>
              <a:rPr lang="en-US" altLang="zh-CN" sz="11500" dirty="0">
                <a:solidFill>
                  <a:schemeClr val="bg1"/>
                </a:solidFill>
              </a:rPr>
            </a:br>
            <a:r>
              <a:rPr lang="zh-CN" altLang="en-US" sz="11500" dirty="0">
                <a:solidFill>
                  <a:schemeClr val="bg1"/>
                </a:solidFill>
              </a:rPr>
              <a:t>刘慈欣</a:t>
            </a:r>
            <a:br>
              <a:rPr lang="en-US" altLang="zh-CN" sz="11500" dirty="0">
                <a:solidFill>
                  <a:schemeClr val="bg1"/>
                </a:solidFill>
              </a:rPr>
            </a:br>
            <a:r>
              <a:rPr lang="en-US" altLang="zh-CN" sz="11500" dirty="0">
                <a:solidFill>
                  <a:schemeClr val="bg1"/>
                </a:solidFill>
              </a:rPr>
              <a:t>《</a:t>
            </a:r>
            <a:r>
              <a:rPr lang="zh-CN" altLang="en-US" sz="11500" dirty="0">
                <a:solidFill>
                  <a:schemeClr val="bg1"/>
                </a:solidFill>
              </a:rPr>
              <a:t>镜子</a:t>
            </a:r>
            <a:r>
              <a:rPr lang="en-US" altLang="zh-CN" sz="11500" dirty="0">
                <a:solidFill>
                  <a:schemeClr val="bg1"/>
                </a:solidFill>
              </a:rPr>
              <a:t>》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5F26BAE-526A-C327-BA71-1D2AF6483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28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-1327047" y="-923522"/>
            <a:ext cx="5160022" cy="516002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-800100" y="-299311"/>
            <a:ext cx="3911600" cy="3911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20928151">
            <a:off x="-2302065" y="78946"/>
            <a:ext cx="6575813" cy="2140782"/>
            <a:chOff x="-2302065" y="78946"/>
            <a:chExt cx="6575813" cy="2140782"/>
          </a:xfrm>
          <a:blipFill>
            <a:blip r:embed="rId3"/>
            <a:stretch>
              <a:fillRect/>
            </a:stretch>
          </a:blipFill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>
              <a:off x="1169218" y="78946"/>
              <a:ext cx="3104530" cy="1663473"/>
            </a:xfrm>
            <a:custGeom>
              <a:avLst/>
              <a:gdLst>
                <a:gd name="T0" fmla="*/ 0 w 22943"/>
                <a:gd name="T1" fmla="*/ 11582 h 12283"/>
                <a:gd name="T2" fmla="*/ 0 w 22943"/>
                <a:gd name="T3" fmla="*/ 11582 h 12283"/>
                <a:gd name="T4" fmla="*/ 19826 w 22943"/>
                <a:gd name="T5" fmla="*/ 0 h 12283"/>
                <a:gd name="T6" fmla="*/ 22943 w 22943"/>
                <a:gd name="T7" fmla="*/ 12283 h 12283"/>
                <a:gd name="T8" fmla="*/ 0 w 22943"/>
                <a:gd name="T9" fmla="*/ 11582 h 1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3" h="12283">
                  <a:moveTo>
                    <a:pt x="0" y="11582"/>
                  </a:moveTo>
                  <a:lnTo>
                    <a:pt x="0" y="11582"/>
                  </a:lnTo>
                  <a:lnTo>
                    <a:pt x="19826" y="0"/>
                  </a:lnTo>
                  <a:cubicBezTo>
                    <a:pt x="19826" y="0"/>
                    <a:pt x="22943" y="3850"/>
                    <a:pt x="22943" y="12283"/>
                  </a:cubicBezTo>
                  <a:lnTo>
                    <a:pt x="0" y="11582"/>
                  </a:lnTo>
                  <a:close/>
                </a:path>
              </a:pathLst>
            </a:custGeom>
            <a:solidFill>
              <a:srgbClr val="01ADBF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-2302065" y="2076939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 rot="20816826">
            <a:off x="-1140326" y="-610730"/>
            <a:ext cx="4893491" cy="4047078"/>
            <a:chOff x="-1222115" y="-140756"/>
            <a:chExt cx="4893491" cy="4047078"/>
          </a:xfrm>
          <a:blipFill>
            <a:blip r:embed="rId3"/>
            <a:stretch>
              <a:fillRect/>
            </a:stretch>
          </a:blipFill>
        </p:grpSpPr>
        <p:sp>
          <p:nvSpPr>
            <p:cNvPr id="59" name="Freeform 6"/>
            <p:cNvSpPr>
              <a:spLocks/>
            </p:cNvSpPr>
            <p:nvPr/>
          </p:nvSpPr>
          <p:spPr bwMode="auto">
            <a:xfrm>
              <a:off x="1169218" y="1646656"/>
              <a:ext cx="2502158" cy="2259666"/>
            </a:xfrm>
            <a:custGeom>
              <a:avLst/>
              <a:gdLst>
                <a:gd name="T0" fmla="*/ 0 w 18495"/>
                <a:gd name="T1" fmla="*/ 0 h 16680"/>
                <a:gd name="T2" fmla="*/ 0 w 18495"/>
                <a:gd name="T3" fmla="*/ 0 h 16680"/>
                <a:gd name="T4" fmla="*/ 18495 w 18495"/>
                <a:gd name="T5" fmla="*/ 9576 h 16680"/>
                <a:gd name="T6" fmla="*/ 13109 w 18495"/>
                <a:gd name="T7" fmla="*/ 16680 h 16680"/>
                <a:gd name="T8" fmla="*/ 0 w 18495"/>
                <a:gd name="T9" fmla="*/ 0 h 1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95" h="16680">
                  <a:moveTo>
                    <a:pt x="0" y="0"/>
                  </a:moveTo>
                  <a:lnTo>
                    <a:pt x="0" y="0"/>
                  </a:lnTo>
                  <a:lnTo>
                    <a:pt x="18495" y="9576"/>
                  </a:lnTo>
                  <a:cubicBezTo>
                    <a:pt x="18495" y="9576"/>
                    <a:pt x="18078" y="12440"/>
                    <a:pt x="13109" y="166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595A"/>
            </a:solidFill>
            <a:ln w="28575" cap="flat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-1222115" y="-140756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 rot="20967208">
            <a:off x="-293696" y="-1295733"/>
            <a:ext cx="3670821" cy="5319838"/>
            <a:chOff x="-344053" y="-694887"/>
            <a:chExt cx="3670821" cy="5319838"/>
          </a:xfrm>
        </p:grpSpPr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833877" y="1151275"/>
              <a:ext cx="2492891" cy="3473676"/>
            </a:xfrm>
            <a:custGeom>
              <a:avLst/>
              <a:gdLst>
                <a:gd name="T0" fmla="*/ 0 w 18429"/>
                <a:gd name="T1" fmla="*/ 0 h 25641"/>
                <a:gd name="T2" fmla="*/ 0 w 18429"/>
                <a:gd name="T3" fmla="*/ 0 h 25641"/>
                <a:gd name="T4" fmla="*/ 18350 w 18429"/>
                <a:gd name="T5" fmla="*/ 23786 h 25641"/>
                <a:gd name="T6" fmla="*/ 15896 w 18429"/>
                <a:gd name="T7" fmla="*/ 25641 h 25641"/>
                <a:gd name="T8" fmla="*/ 9936 w 18429"/>
                <a:gd name="T9" fmla="*/ 25641 h 25641"/>
                <a:gd name="T10" fmla="*/ 0 w 18429"/>
                <a:gd name="T11" fmla="*/ 0 h 25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29" h="25641">
                  <a:moveTo>
                    <a:pt x="0" y="0"/>
                  </a:moveTo>
                  <a:lnTo>
                    <a:pt x="0" y="0"/>
                  </a:lnTo>
                  <a:lnTo>
                    <a:pt x="18350" y="23786"/>
                  </a:lnTo>
                  <a:cubicBezTo>
                    <a:pt x="18429" y="23887"/>
                    <a:pt x="17332" y="24686"/>
                    <a:pt x="15896" y="25641"/>
                  </a:cubicBezTo>
                  <a:lnTo>
                    <a:pt x="9936" y="25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-344053" y="-694887"/>
              <a:ext cx="145329" cy="142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 rot="21071814">
            <a:off x="401406" y="-1259734"/>
            <a:ext cx="1927589" cy="6315783"/>
            <a:chOff x="458729" y="-1172283"/>
            <a:chExt cx="1927589" cy="6315783"/>
          </a:xfrm>
        </p:grpSpPr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458729" y="1646656"/>
              <a:ext cx="1927589" cy="3496844"/>
            </a:xfrm>
            <a:custGeom>
              <a:avLst/>
              <a:gdLst>
                <a:gd name="T0" fmla="*/ 5250 w 14247"/>
                <a:gd name="T1" fmla="*/ 0 h 25811"/>
                <a:gd name="T2" fmla="*/ 5250 w 14247"/>
                <a:gd name="T3" fmla="*/ 0 h 25811"/>
                <a:gd name="T4" fmla="*/ 14247 w 14247"/>
                <a:gd name="T5" fmla="*/ 23218 h 25811"/>
                <a:gd name="T6" fmla="*/ 0 w 14247"/>
                <a:gd name="T7" fmla="*/ 24482 h 25811"/>
                <a:gd name="T8" fmla="*/ 5250 w 14247"/>
                <a:gd name="T9" fmla="*/ 0 h 25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47" h="25811">
                  <a:moveTo>
                    <a:pt x="5250" y="0"/>
                  </a:moveTo>
                  <a:lnTo>
                    <a:pt x="5250" y="0"/>
                  </a:lnTo>
                  <a:lnTo>
                    <a:pt x="14247" y="23218"/>
                  </a:lnTo>
                  <a:cubicBezTo>
                    <a:pt x="14247" y="23218"/>
                    <a:pt x="8328" y="25811"/>
                    <a:pt x="0" y="24482"/>
                  </a:cubicBezTo>
                  <a:lnTo>
                    <a:pt x="5250" y="0"/>
                  </a:lnTo>
                  <a:close/>
                </a:path>
              </a:pathLst>
            </a:custGeom>
            <a:solidFill>
              <a:srgbClr val="F17475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89650" y="-1172283"/>
              <a:ext cx="145329" cy="142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0" y="592892"/>
            <a:ext cx="2604851" cy="2568961"/>
            <a:chOff x="0" y="592892"/>
            <a:chExt cx="2604851" cy="2568961"/>
          </a:xfrm>
        </p:grpSpPr>
        <p:sp>
          <p:nvSpPr>
            <p:cNvPr id="69" name="Freeform 9"/>
            <p:cNvSpPr>
              <a:spLocks/>
            </p:cNvSpPr>
            <p:nvPr/>
          </p:nvSpPr>
          <p:spPr bwMode="auto">
            <a:xfrm>
              <a:off x="0" y="1646656"/>
              <a:ext cx="1169219" cy="1515197"/>
            </a:xfrm>
            <a:custGeom>
              <a:avLst/>
              <a:gdLst>
                <a:gd name="T0" fmla="*/ 8643 w 8643"/>
                <a:gd name="T1" fmla="*/ 0 h 11179"/>
                <a:gd name="T2" fmla="*/ 8643 w 8643"/>
                <a:gd name="T3" fmla="*/ 0 h 11179"/>
                <a:gd name="T4" fmla="*/ 0 w 8643"/>
                <a:gd name="T5" fmla="*/ 11179 h 11179"/>
                <a:gd name="T6" fmla="*/ 0 w 8643"/>
                <a:gd name="T7" fmla="*/ 3188 h 11179"/>
                <a:gd name="T8" fmla="*/ 8643 w 8643"/>
                <a:gd name="T9" fmla="*/ 0 h 1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43" h="11179">
                  <a:moveTo>
                    <a:pt x="8643" y="0"/>
                  </a:moveTo>
                  <a:lnTo>
                    <a:pt x="8643" y="0"/>
                  </a:lnTo>
                  <a:lnTo>
                    <a:pt x="0" y="11179"/>
                  </a:lnTo>
                  <a:lnTo>
                    <a:pt x="0" y="3188"/>
                  </a:lnTo>
                  <a:lnTo>
                    <a:pt x="8643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2459522" y="592892"/>
              <a:ext cx="145329" cy="1427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88155" y="524059"/>
            <a:ext cx="2188320" cy="2188318"/>
            <a:chOff x="2145790" y="2209630"/>
            <a:chExt cx="2402067" cy="2402066"/>
          </a:xfrm>
        </p:grpSpPr>
        <p:grpSp>
          <p:nvGrpSpPr>
            <p:cNvPr id="84" name="组合 83"/>
            <p:cNvGrpSpPr/>
            <p:nvPr/>
          </p:nvGrpSpPr>
          <p:grpSpPr>
            <a:xfrm>
              <a:off x="2145790" y="2209630"/>
              <a:ext cx="2402067" cy="2402066"/>
              <a:chOff x="2282661" y="2214767"/>
              <a:chExt cx="2372462" cy="2372461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2282661" y="2214767"/>
                <a:ext cx="2372462" cy="23724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椭圆 84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88" name="TextBox 13"/>
          <p:cNvSpPr txBox="1"/>
          <p:nvPr/>
        </p:nvSpPr>
        <p:spPr>
          <a:xfrm flipH="1">
            <a:off x="766046" y="1364187"/>
            <a:ext cx="79835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defRPr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04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4094648" y="2476177"/>
            <a:ext cx="415400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4181707" y="740405"/>
            <a:ext cx="2395528" cy="142346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8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446359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2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0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">
                                      <p:cBhvr>
                                        <p:cTn id="3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Rot by="1020000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1200000">
                                      <p:cBhvr>
                                        <p:cTn id="4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88" grpId="0"/>
      <p:bldP spid="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Boys': Why Homelander Is TV's Best New Villain">
            <a:extLst>
              <a:ext uri="{FF2B5EF4-FFF2-40B4-BE49-F238E27FC236}">
                <a16:creationId xmlns:a16="http://schemas.microsoft.com/office/drawing/2014/main" id="{638C46E2-F179-1761-C20A-96505EF3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23"/>
          <p:cNvSpPr txBox="1"/>
          <p:nvPr/>
        </p:nvSpPr>
        <p:spPr>
          <a:xfrm>
            <a:off x="0" y="-42863"/>
            <a:ext cx="832961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  <a:latin typeface="Noto Sans JP Black" panose="020B0200000000000000" pitchFamily="34" charset="-122"/>
                <a:ea typeface="Noto Sans JP Black" panose="020B0200000000000000" pitchFamily="34" charset="-122"/>
              </a:rPr>
              <a:t>hook</a:t>
            </a:r>
          </a:p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Noto Sans JP Black" panose="020B0200000000000000" pitchFamily="34" charset="-122"/>
                <a:ea typeface="Noto Sans JP Black" panose="020B0200000000000000" pitchFamily="34" charset="-122"/>
              </a:rPr>
              <a:t>美国电影中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  <a:latin typeface="Noto Sans JP Black" panose="020B0200000000000000" pitchFamily="34" charset="-122"/>
              <a:ea typeface="Noto Sans JP Black" panose="020B0200000000000000" pitchFamily="34" charset="-122"/>
            </a:endParaRPr>
          </a:p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Noto Sans JP Black" panose="020B0200000000000000" pitchFamily="34" charset="-122"/>
                <a:ea typeface="Noto Sans JP Black" panose="020B0200000000000000" pitchFamily="34" charset="-122"/>
              </a:rPr>
              <a:t>的个人英雄主义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  <a:latin typeface="Noto Sans JP Black" panose="020B0200000000000000" pitchFamily="34" charset="-122"/>
              <a:ea typeface="Noto Sans JP Black" panose="020B0200000000000000" pitchFamily="34" charset="-122"/>
            </a:endParaRPr>
          </a:p>
          <a:p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Noto Sans JP Black" panose="020B0200000000000000" pitchFamily="34" charset="-122"/>
                <a:ea typeface="Noto Sans JP Black" panose="020B0200000000000000" pitchFamily="34" charset="-122"/>
              </a:rPr>
              <a:t>——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Noto Sans JP Black" panose="020B0200000000000000" pitchFamily="34" charset="-122"/>
                <a:ea typeface="Noto Sans JP Black" panose="020B0200000000000000" pitchFamily="34" charset="-122"/>
              </a:rPr>
              <a:t>仿佛整个世界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  <a:latin typeface="Noto Sans JP Black" panose="020B0200000000000000" pitchFamily="34" charset="-122"/>
              <a:ea typeface="Noto Sans JP Black" panose="020B0200000000000000" pitchFamily="34" charset="-122"/>
            </a:endParaRPr>
          </a:p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Noto Sans JP Black" panose="020B0200000000000000" pitchFamily="34" charset="-122"/>
                <a:ea typeface="Noto Sans JP Black" panose="020B0200000000000000" pitchFamily="34" charset="-122"/>
              </a:rPr>
              <a:t>都掌握在主人公手中。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  <a:latin typeface="Noto Sans JP Black" panose="020B0200000000000000" pitchFamily="34" charset="-122"/>
              <a:ea typeface="Noto Sans JP Black" panose="020B0200000000000000" pitchFamily="34" charset="-122"/>
            </a:endParaRPr>
          </a:p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Noto Sans JP Black" panose="020B0200000000000000" pitchFamily="34" charset="-122"/>
                <a:ea typeface="Noto Sans JP Black" panose="020B0200000000000000" pitchFamily="34" charset="-122"/>
              </a:rPr>
              <a:t>但现实中，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  <a:latin typeface="Noto Sans JP Black" panose="020B0200000000000000" pitchFamily="34" charset="-122"/>
              <a:ea typeface="Noto Sans JP Black" panose="020B0200000000000000" pitchFamily="34" charset="-122"/>
            </a:endParaRPr>
          </a:p>
          <a:p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Noto Sans JP Black" panose="020B0200000000000000" pitchFamily="34" charset="-122"/>
                <a:ea typeface="Noto Sans JP Black" panose="020B0200000000000000" pitchFamily="34" charset="-122"/>
              </a:rPr>
              <a:t>绝大部分个体行为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  <a:latin typeface="Noto Sans JP Black" panose="020B0200000000000000" pitchFamily="34" charset="-122"/>
              <a:ea typeface="Noto Sans JP Black" panose="020B02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BE773E-AD40-3E79-4B28-FCBE47E3656F}"/>
              </a:ext>
            </a:extLst>
          </p:cNvPr>
          <p:cNvSpPr txBox="1"/>
          <p:nvPr/>
        </p:nvSpPr>
        <p:spPr>
          <a:xfrm>
            <a:off x="5557837" y="0"/>
            <a:ext cx="388620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17475">
                    <a:lumMod val="50000"/>
                  </a:srgbClr>
                </a:solidFill>
                <a:effectLst/>
                <a:uLnTx/>
                <a:uFillTx/>
                <a:latin typeface="Noto Sans JP Black" panose="020B0200000000000000" pitchFamily="34" charset="-122"/>
                <a:ea typeface="Noto Sans JP Black" panose="020B0200000000000000" pitchFamily="34" charset="-122"/>
                <a:cs typeface="+mn-cs"/>
              </a:rPr>
              <a:t>对世界发展走向</a:t>
            </a:r>
            <a:r>
              <a:rPr lang="zh-CN" altLang="en-US" sz="3200" b="1" dirty="0">
                <a:solidFill>
                  <a:srgbClr val="F17475">
                    <a:lumMod val="50000"/>
                  </a:srgbClr>
                </a:solidFill>
                <a:latin typeface="Noto Sans JP Black" panose="020B0200000000000000" pitchFamily="34" charset="-122"/>
                <a:ea typeface="Noto Sans JP Black" panose="020B0200000000000000" pitchFamily="34" charset="-122"/>
              </a:rPr>
              <a:t>的</a:t>
            </a:r>
            <a:endParaRPr lang="en-US" altLang="zh-CN" sz="3200" b="1" dirty="0">
              <a:solidFill>
                <a:srgbClr val="F17475">
                  <a:lumMod val="50000"/>
                </a:srgbClr>
              </a:solidFill>
              <a:latin typeface="Noto Sans JP Black" panose="020B0200000000000000" pitchFamily="34" charset="-122"/>
              <a:ea typeface="Noto Sans JP Black" panose="020B0200000000000000" pitchFamily="34" charset="-122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17475">
                    <a:lumMod val="50000"/>
                  </a:srgbClr>
                </a:solidFill>
                <a:effectLst/>
                <a:uLnTx/>
                <a:uFillTx/>
                <a:latin typeface="Noto Sans JP Black" panose="020B0200000000000000" pitchFamily="34" charset="-122"/>
                <a:ea typeface="Noto Sans JP Black" panose="020B0200000000000000" pitchFamily="34" charset="-122"/>
                <a:cs typeface="+mn-cs"/>
              </a:rPr>
              <a:t>影响微乎其微。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17475">
                  <a:lumMod val="50000"/>
                </a:srgbClr>
              </a:solidFill>
              <a:effectLst/>
              <a:uLnTx/>
              <a:uFillTx/>
              <a:latin typeface="Noto Sans JP Black" panose="020B0200000000000000" pitchFamily="34" charset="-122"/>
              <a:ea typeface="Noto Sans JP Black" panose="020B0200000000000000" pitchFamily="3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17475">
                    <a:lumMod val="50000"/>
                  </a:srgbClr>
                </a:solidFill>
                <a:effectLst/>
                <a:uLnTx/>
                <a:uFillTx/>
                <a:latin typeface="Noto Sans JP Black" panose="020B0200000000000000" pitchFamily="34" charset="-122"/>
                <a:ea typeface="Noto Sans JP Black" panose="020B0200000000000000" pitchFamily="34" charset="-122"/>
                <a:cs typeface="+mn-cs"/>
              </a:rPr>
              <a:t>这是否意味着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17475">
                  <a:lumMod val="50000"/>
                </a:srgbClr>
              </a:solidFill>
              <a:effectLst/>
              <a:uLnTx/>
              <a:uFillTx/>
              <a:latin typeface="Noto Sans JP Black" panose="020B0200000000000000" pitchFamily="34" charset="-122"/>
              <a:ea typeface="Noto Sans JP Black" panose="020B0200000000000000" pitchFamily="3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17475">
                    <a:lumMod val="50000"/>
                  </a:srgbClr>
                </a:solidFill>
                <a:effectLst/>
                <a:uLnTx/>
                <a:uFillTx/>
                <a:latin typeface="Noto Sans JP Black" panose="020B0200000000000000" pitchFamily="34" charset="-122"/>
                <a:ea typeface="Noto Sans JP Black" panose="020B0200000000000000" pitchFamily="34" charset="-122"/>
                <a:cs typeface="+mn-cs"/>
              </a:rPr>
              <a:t>社会发展早有定数，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17475">
                  <a:lumMod val="50000"/>
                </a:srgbClr>
              </a:solidFill>
              <a:effectLst/>
              <a:uLnTx/>
              <a:uFillTx/>
              <a:latin typeface="Noto Sans JP Black" panose="020B0200000000000000" pitchFamily="34" charset="-122"/>
              <a:ea typeface="Noto Sans JP Black" panose="020B0200000000000000" pitchFamily="3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17475">
                    <a:lumMod val="50000"/>
                  </a:srgbClr>
                </a:solidFill>
                <a:effectLst/>
                <a:uLnTx/>
                <a:uFillTx/>
                <a:latin typeface="Noto Sans JP Black" panose="020B0200000000000000" pitchFamily="34" charset="-122"/>
                <a:ea typeface="Noto Sans JP Black" panose="020B0200000000000000" pitchFamily="34" charset="-122"/>
                <a:cs typeface="+mn-cs"/>
              </a:rPr>
              <a:t>个体命运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17475">
                  <a:lumMod val="50000"/>
                </a:srgbClr>
              </a:solidFill>
              <a:effectLst/>
              <a:uLnTx/>
              <a:uFillTx/>
              <a:latin typeface="Noto Sans JP Black" panose="020B0200000000000000" pitchFamily="34" charset="-122"/>
              <a:ea typeface="Noto Sans JP Black" panose="020B0200000000000000" pitchFamily="3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17475">
                    <a:lumMod val="50000"/>
                  </a:srgbClr>
                </a:solidFill>
                <a:effectLst/>
                <a:uLnTx/>
                <a:uFillTx/>
                <a:latin typeface="Noto Sans JP Black" panose="020B0200000000000000" pitchFamily="34" charset="-122"/>
                <a:ea typeface="Noto Sans JP Black" panose="020B0200000000000000" pitchFamily="34" charset="-122"/>
                <a:cs typeface="+mn-cs"/>
              </a:rPr>
              <a:t>被时代洪流裹挟，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17475">
                  <a:lumMod val="50000"/>
                </a:srgbClr>
              </a:solidFill>
              <a:effectLst/>
              <a:uLnTx/>
              <a:uFillTx/>
              <a:latin typeface="Noto Sans JP Black" panose="020B0200000000000000" pitchFamily="34" charset="-122"/>
              <a:ea typeface="Noto Sans JP Black" panose="020B0200000000000000" pitchFamily="3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17475">
                    <a:lumMod val="50000"/>
                  </a:srgbClr>
                </a:solidFill>
                <a:effectLst/>
                <a:uLnTx/>
                <a:uFillTx/>
                <a:latin typeface="Noto Sans JP Black" panose="020B0200000000000000" pitchFamily="34" charset="-122"/>
                <a:ea typeface="Noto Sans JP Black" panose="020B0200000000000000" pitchFamily="34" charset="-122"/>
                <a:cs typeface="+mn-cs"/>
              </a:rPr>
              <a:t>所有人都只是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17475">
                  <a:lumMod val="50000"/>
                </a:srgbClr>
              </a:solidFill>
              <a:effectLst/>
              <a:uLnTx/>
              <a:uFillTx/>
              <a:latin typeface="Noto Sans JP Black" panose="020B0200000000000000" pitchFamily="34" charset="-122"/>
              <a:ea typeface="Noto Sans JP Black" panose="020B0200000000000000" pitchFamily="3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17475">
                    <a:lumMod val="50000"/>
                  </a:srgbClr>
                </a:solidFill>
                <a:effectLst/>
                <a:uLnTx/>
                <a:uFillTx/>
                <a:latin typeface="Noto Sans JP Black" panose="020B0200000000000000" pitchFamily="34" charset="-122"/>
                <a:ea typeface="Noto Sans JP Black" panose="020B0200000000000000" pitchFamily="34" charset="-122"/>
                <a:cs typeface="+mn-cs"/>
              </a:rPr>
              <a:t>历史的旁观者？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17475">
                  <a:lumMod val="50000"/>
                </a:srgbClr>
              </a:solidFill>
              <a:effectLst/>
              <a:uLnTx/>
              <a:uFillTx/>
              <a:latin typeface="Noto Sans JP Black" panose="020B0200000000000000" pitchFamily="34" charset="-122"/>
              <a:ea typeface="Noto Sans JP Black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3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860232" y="409483"/>
            <a:ext cx="7886700" cy="4085026"/>
          </a:xfrm>
        </p:spPr>
        <p:txBody>
          <a:bodyPr/>
          <a:lstStyle/>
          <a:p>
            <a:r>
              <a:rPr lang="zh-CN" altLang="en-US" sz="4400" dirty="0"/>
              <a:t>小红书 </a:t>
            </a:r>
            <a:r>
              <a:rPr lang="en-US" altLang="zh-CN" sz="4400" dirty="0" err="1"/>
              <a:t>Prof.Alan</a:t>
            </a:r>
            <a:r>
              <a:rPr lang="en-US" altLang="zh-CN" sz="4400" dirty="0"/>
              <a:t> Macfarlane </a:t>
            </a:r>
            <a:br>
              <a:rPr lang="en-US" altLang="zh-CN" sz="4400" dirty="0"/>
            </a:br>
            <a:r>
              <a:rPr lang="zh-CN" altLang="en-US" sz="4400" dirty="0"/>
              <a:t>对“个人能改变历史进程”的回答</a:t>
            </a:r>
            <a:endParaRPr lang="en-US" altLang="zh-CN" sz="4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92F312-DC1C-95B4-0EAB-2164502BAE4F}"/>
              </a:ext>
            </a:extLst>
          </p:cNvPr>
          <p:cNvSpPr txBox="1"/>
          <p:nvPr/>
        </p:nvSpPr>
        <p:spPr>
          <a:xfrm>
            <a:off x="2169762" y="4018436"/>
            <a:ext cx="45720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https://www.xiaohongshu.com/explore/68c13940000000001b03f3b2?xsec_token=ABmhB4SBl_IQhr0Qn5FyUDs06uEHHEIahG0ixFPeOvehg=&amp;xsec_source=pc_user</a:t>
            </a:r>
          </a:p>
        </p:txBody>
      </p:sp>
    </p:spTree>
    <p:extLst>
      <p:ext uri="{BB962C8B-B14F-4D97-AF65-F5344CB8AC3E}">
        <p14:creationId xmlns:p14="http://schemas.microsoft.com/office/powerpoint/2010/main" val="247620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/>
          <p:cNvSpPr/>
          <p:nvPr/>
        </p:nvSpPr>
        <p:spPr>
          <a:xfrm>
            <a:off x="-1521212" y="-872601"/>
            <a:ext cx="5160022" cy="516002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-800100" y="-299311"/>
            <a:ext cx="3911600" cy="3911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169218" y="78946"/>
            <a:ext cx="3104530" cy="1663473"/>
          </a:xfrm>
          <a:custGeom>
            <a:avLst/>
            <a:gdLst>
              <a:gd name="T0" fmla="*/ 0 w 22943"/>
              <a:gd name="T1" fmla="*/ 11582 h 12283"/>
              <a:gd name="T2" fmla="*/ 0 w 22943"/>
              <a:gd name="T3" fmla="*/ 11582 h 12283"/>
              <a:gd name="T4" fmla="*/ 19826 w 22943"/>
              <a:gd name="T5" fmla="*/ 0 h 12283"/>
              <a:gd name="T6" fmla="*/ 22943 w 22943"/>
              <a:gd name="T7" fmla="*/ 12283 h 12283"/>
              <a:gd name="T8" fmla="*/ 0 w 22943"/>
              <a:gd name="T9" fmla="*/ 11582 h 12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43" h="12283">
                <a:moveTo>
                  <a:pt x="0" y="11582"/>
                </a:moveTo>
                <a:lnTo>
                  <a:pt x="0" y="11582"/>
                </a:lnTo>
                <a:lnTo>
                  <a:pt x="19826" y="0"/>
                </a:lnTo>
                <a:cubicBezTo>
                  <a:pt x="19826" y="0"/>
                  <a:pt x="22943" y="3850"/>
                  <a:pt x="22943" y="12283"/>
                </a:cubicBezTo>
                <a:lnTo>
                  <a:pt x="0" y="11582"/>
                </a:lnTo>
                <a:close/>
              </a:path>
            </a:pathLst>
          </a:custGeom>
          <a:solidFill>
            <a:srgbClr val="01ADBF"/>
          </a:solidFill>
          <a:ln w="28575" cap="flat">
            <a:noFill/>
            <a:prstDash val="solid"/>
            <a:miter lim="800000"/>
            <a:headEnd/>
            <a:tailEnd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rot="20879441">
            <a:off x="1363403" y="1250521"/>
            <a:ext cx="2502158" cy="2259666"/>
          </a:xfrm>
          <a:custGeom>
            <a:avLst/>
            <a:gdLst>
              <a:gd name="T0" fmla="*/ 0 w 18495"/>
              <a:gd name="T1" fmla="*/ 0 h 16680"/>
              <a:gd name="T2" fmla="*/ 0 w 18495"/>
              <a:gd name="T3" fmla="*/ 0 h 16680"/>
              <a:gd name="T4" fmla="*/ 18495 w 18495"/>
              <a:gd name="T5" fmla="*/ 9576 h 16680"/>
              <a:gd name="T6" fmla="*/ 13109 w 18495"/>
              <a:gd name="T7" fmla="*/ 16680 h 16680"/>
              <a:gd name="T8" fmla="*/ 0 w 18495"/>
              <a:gd name="T9" fmla="*/ 0 h 16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95" h="16680">
                <a:moveTo>
                  <a:pt x="0" y="0"/>
                </a:moveTo>
                <a:lnTo>
                  <a:pt x="0" y="0"/>
                </a:lnTo>
                <a:lnTo>
                  <a:pt x="18495" y="9576"/>
                </a:lnTo>
                <a:cubicBezTo>
                  <a:pt x="18495" y="9576"/>
                  <a:pt x="18078" y="12440"/>
                  <a:pt x="13109" y="16680"/>
                </a:cubicBezTo>
                <a:lnTo>
                  <a:pt x="0" y="0"/>
                </a:lnTo>
                <a:close/>
              </a:path>
            </a:pathLst>
          </a:custGeom>
          <a:solidFill>
            <a:srgbClr val="EE595A"/>
          </a:solidFill>
          <a:ln w="28575" cap="flat">
            <a:noFill/>
            <a:prstDash val="solid"/>
            <a:miter lim="800000"/>
            <a:headEnd/>
            <a:tailEnd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948379" y="813745"/>
            <a:ext cx="2492891" cy="3473676"/>
          </a:xfrm>
          <a:custGeom>
            <a:avLst/>
            <a:gdLst>
              <a:gd name="T0" fmla="*/ 0 w 18429"/>
              <a:gd name="T1" fmla="*/ 0 h 25641"/>
              <a:gd name="T2" fmla="*/ 0 w 18429"/>
              <a:gd name="T3" fmla="*/ 0 h 25641"/>
              <a:gd name="T4" fmla="*/ 18350 w 18429"/>
              <a:gd name="T5" fmla="*/ 23786 h 25641"/>
              <a:gd name="T6" fmla="*/ 15896 w 18429"/>
              <a:gd name="T7" fmla="*/ 25641 h 25641"/>
              <a:gd name="T8" fmla="*/ 9936 w 18429"/>
              <a:gd name="T9" fmla="*/ 25641 h 25641"/>
              <a:gd name="T10" fmla="*/ 0 w 18429"/>
              <a:gd name="T11" fmla="*/ 0 h 25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29" h="25641">
                <a:moveTo>
                  <a:pt x="0" y="0"/>
                </a:moveTo>
                <a:lnTo>
                  <a:pt x="0" y="0"/>
                </a:lnTo>
                <a:lnTo>
                  <a:pt x="18350" y="23786"/>
                </a:lnTo>
                <a:cubicBezTo>
                  <a:pt x="18429" y="23887"/>
                  <a:pt x="17332" y="24686"/>
                  <a:pt x="15896" y="25641"/>
                </a:cubicBezTo>
                <a:lnTo>
                  <a:pt x="9936" y="2564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28575" cap="flat">
            <a:noFill/>
            <a:prstDash val="solid"/>
            <a:miter lim="800000"/>
            <a:headEnd/>
            <a:tailEnd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500273" y="1554231"/>
            <a:ext cx="1927589" cy="3496844"/>
          </a:xfrm>
          <a:custGeom>
            <a:avLst/>
            <a:gdLst>
              <a:gd name="T0" fmla="*/ 5250 w 14247"/>
              <a:gd name="T1" fmla="*/ 0 h 25811"/>
              <a:gd name="T2" fmla="*/ 5250 w 14247"/>
              <a:gd name="T3" fmla="*/ 0 h 25811"/>
              <a:gd name="T4" fmla="*/ 14247 w 14247"/>
              <a:gd name="T5" fmla="*/ 23218 h 25811"/>
              <a:gd name="T6" fmla="*/ 0 w 14247"/>
              <a:gd name="T7" fmla="*/ 24482 h 25811"/>
              <a:gd name="T8" fmla="*/ 5250 w 14247"/>
              <a:gd name="T9" fmla="*/ 0 h 25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47" h="25811">
                <a:moveTo>
                  <a:pt x="5250" y="0"/>
                </a:moveTo>
                <a:lnTo>
                  <a:pt x="5250" y="0"/>
                </a:lnTo>
                <a:lnTo>
                  <a:pt x="14247" y="23218"/>
                </a:lnTo>
                <a:cubicBezTo>
                  <a:pt x="14247" y="23218"/>
                  <a:pt x="8328" y="25811"/>
                  <a:pt x="0" y="24482"/>
                </a:cubicBezTo>
                <a:lnTo>
                  <a:pt x="5250" y="0"/>
                </a:lnTo>
                <a:close/>
              </a:path>
            </a:pathLst>
          </a:custGeom>
          <a:solidFill>
            <a:srgbClr val="F17475"/>
          </a:solidFill>
          <a:ln w="28575" cap="flat">
            <a:noFill/>
            <a:prstDash val="solid"/>
            <a:miter lim="800000"/>
            <a:headEnd/>
            <a:tailEnd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0" y="1646656"/>
            <a:ext cx="1169219" cy="1515197"/>
          </a:xfrm>
          <a:custGeom>
            <a:avLst/>
            <a:gdLst>
              <a:gd name="T0" fmla="*/ 8643 w 8643"/>
              <a:gd name="T1" fmla="*/ 0 h 11179"/>
              <a:gd name="T2" fmla="*/ 8643 w 8643"/>
              <a:gd name="T3" fmla="*/ 0 h 11179"/>
              <a:gd name="T4" fmla="*/ 0 w 8643"/>
              <a:gd name="T5" fmla="*/ 11179 h 11179"/>
              <a:gd name="T6" fmla="*/ 0 w 8643"/>
              <a:gd name="T7" fmla="*/ 3188 h 11179"/>
              <a:gd name="T8" fmla="*/ 8643 w 8643"/>
              <a:gd name="T9" fmla="*/ 0 h 1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3" h="11179">
                <a:moveTo>
                  <a:pt x="8643" y="0"/>
                </a:moveTo>
                <a:lnTo>
                  <a:pt x="8643" y="0"/>
                </a:lnTo>
                <a:lnTo>
                  <a:pt x="0" y="11179"/>
                </a:lnTo>
                <a:lnTo>
                  <a:pt x="0" y="3188"/>
                </a:lnTo>
                <a:lnTo>
                  <a:pt x="8643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8155" y="524059"/>
            <a:ext cx="2188320" cy="2188318"/>
            <a:chOff x="2145790" y="2209630"/>
            <a:chExt cx="2402067" cy="2402066"/>
          </a:xfrm>
        </p:grpSpPr>
        <p:grpSp>
          <p:nvGrpSpPr>
            <p:cNvPr id="31" name="组合 30"/>
            <p:cNvGrpSpPr/>
            <p:nvPr/>
          </p:nvGrpSpPr>
          <p:grpSpPr>
            <a:xfrm>
              <a:off x="2145790" y="2209630"/>
              <a:ext cx="2402067" cy="2402066"/>
              <a:chOff x="2282661" y="2214767"/>
              <a:chExt cx="2372462" cy="2372461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2282661" y="2214767"/>
                <a:ext cx="2372462" cy="23724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43" name="TextBox 93"/>
          <p:cNvSpPr txBox="1"/>
          <p:nvPr/>
        </p:nvSpPr>
        <p:spPr>
          <a:xfrm>
            <a:off x="1337312" y="680657"/>
            <a:ext cx="63145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9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239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778275" y="3893612"/>
            <a:ext cx="4731450" cy="473145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120"/>
          <p:cNvSpPr>
            <a:spLocks noChangeArrowheads="1"/>
          </p:cNvSpPr>
          <p:nvPr/>
        </p:nvSpPr>
        <p:spPr bwMode="auto">
          <a:xfrm>
            <a:off x="7483138" y="4144359"/>
            <a:ext cx="442670" cy="44176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79" name="椭圆 126"/>
          <p:cNvSpPr>
            <a:spLocks noChangeArrowheads="1"/>
          </p:cNvSpPr>
          <p:nvPr/>
        </p:nvSpPr>
        <p:spPr bwMode="auto">
          <a:xfrm>
            <a:off x="8395251" y="3861101"/>
            <a:ext cx="248476" cy="248477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lin ang="5400000" scaled="1"/>
          </a:gradFill>
          <a:ln w="28575" cap="flat"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ffectLst>
            <a:outerShdw blurRad="304800" dist="76200" dir="60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zh-CN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12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3" grpId="0"/>
      <p:bldP spid="76" grpId="0" animBg="1"/>
      <p:bldP spid="78" grpId="0" animBg="1"/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0" y="85682"/>
            <a:ext cx="2604851" cy="2568961"/>
            <a:chOff x="0" y="592892"/>
            <a:chExt cx="2604851" cy="2568961"/>
          </a:xfrm>
        </p:grpSpPr>
        <p:sp>
          <p:nvSpPr>
            <p:cNvPr id="101" name="Freeform 9"/>
            <p:cNvSpPr>
              <a:spLocks/>
            </p:cNvSpPr>
            <p:nvPr/>
          </p:nvSpPr>
          <p:spPr bwMode="auto">
            <a:xfrm>
              <a:off x="0" y="1646656"/>
              <a:ext cx="1169219" cy="1515197"/>
            </a:xfrm>
            <a:custGeom>
              <a:avLst/>
              <a:gdLst>
                <a:gd name="T0" fmla="*/ 8643 w 8643"/>
                <a:gd name="T1" fmla="*/ 0 h 11179"/>
                <a:gd name="T2" fmla="*/ 8643 w 8643"/>
                <a:gd name="T3" fmla="*/ 0 h 11179"/>
                <a:gd name="T4" fmla="*/ 0 w 8643"/>
                <a:gd name="T5" fmla="*/ 11179 h 11179"/>
                <a:gd name="T6" fmla="*/ 0 w 8643"/>
                <a:gd name="T7" fmla="*/ 3188 h 11179"/>
                <a:gd name="T8" fmla="*/ 8643 w 8643"/>
                <a:gd name="T9" fmla="*/ 0 h 1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43" h="11179">
                  <a:moveTo>
                    <a:pt x="8643" y="0"/>
                  </a:moveTo>
                  <a:lnTo>
                    <a:pt x="8643" y="0"/>
                  </a:lnTo>
                  <a:lnTo>
                    <a:pt x="0" y="11179"/>
                  </a:lnTo>
                  <a:lnTo>
                    <a:pt x="0" y="3188"/>
                  </a:lnTo>
                  <a:lnTo>
                    <a:pt x="8643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459522" y="592892"/>
              <a:ext cx="145329" cy="1427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155" y="16849"/>
            <a:ext cx="2188320" cy="2188318"/>
            <a:chOff x="2145790" y="2209630"/>
            <a:chExt cx="2402067" cy="2402066"/>
          </a:xfrm>
        </p:grpSpPr>
        <p:grpSp>
          <p:nvGrpSpPr>
            <p:cNvPr id="104" name="组合 103"/>
            <p:cNvGrpSpPr/>
            <p:nvPr/>
          </p:nvGrpSpPr>
          <p:grpSpPr>
            <a:xfrm>
              <a:off x="2145790" y="2209630"/>
              <a:ext cx="2402067" cy="2402066"/>
              <a:chOff x="2282661" y="2214767"/>
              <a:chExt cx="2372462" cy="2372461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2282661" y="2214767"/>
                <a:ext cx="2372462" cy="23724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圆角矩形 106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5" name="椭圆 104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sp>
        <p:nvSpPr>
          <p:cNvPr id="111" name="矩形 39"/>
          <p:cNvSpPr>
            <a:spLocks noChangeArrowheads="1"/>
          </p:cNvSpPr>
          <p:nvPr/>
        </p:nvSpPr>
        <p:spPr bwMode="auto">
          <a:xfrm>
            <a:off x="3710687" y="9705"/>
            <a:ext cx="3554565" cy="518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我们的主将凯撒在帐中，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地图在他面前摊开，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双眼木然，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一手支颔。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如长脚蚊在河流上飞翔，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他的思维在寂静中滑动。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为了火焚高入云宵的城楼，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让男人追忆那张脸孔，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脚步放轻，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如果你非得走动，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在这孤寂之地。</a:t>
            </a:r>
          </a:p>
        </p:txBody>
      </p:sp>
      <p:sp>
        <p:nvSpPr>
          <p:cNvPr id="112" name="矩形 39"/>
          <p:cNvSpPr>
            <a:spLocks noChangeArrowheads="1"/>
          </p:cNvSpPr>
          <p:nvPr/>
        </p:nvSpPr>
        <p:spPr bwMode="auto">
          <a:xfrm>
            <a:off x="7021871" y="94756"/>
            <a:ext cx="1584511" cy="142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为了免使文明沉沦，</a:t>
            </a:r>
            <a:endParaRPr lang="en-US" altLang="zh-CN" sz="12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大战落败，</a:t>
            </a:r>
            <a:endParaRPr lang="en-US" altLang="zh-CN" sz="12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叫狗别吵，</a:t>
            </a:r>
            <a:endParaRPr lang="en-US" altLang="zh-CN" sz="12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拴好小马，</a:t>
            </a:r>
            <a:endParaRPr lang="en-US" altLang="zh-CN" sz="12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拴在远处的柱子上：</a:t>
            </a:r>
          </a:p>
        </p:txBody>
      </p:sp>
      <p:sp>
        <p:nvSpPr>
          <p:cNvPr id="116" name="矩形 39"/>
          <p:cNvSpPr>
            <a:spLocks noChangeArrowheads="1"/>
          </p:cNvSpPr>
          <p:nvPr/>
        </p:nvSpPr>
        <p:spPr bwMode="auto">
          <a:xfrm>
            <a:off x="88155" y="2159394"/>
            <a:ext cx="3917320" cy="245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spcBef>
                <a:spcPts val="750"/>
              </a:spcBef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宋体" charset="-122"/>
              </a:rPr>
              <a:t>一分妇人，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宋体" charset="-122"/>
              </a:rPr>
              <a:t>三分小童，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宋体" charset="-122"/>
              </a:rPr>
              <a:t>她也以为没人看见：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宋体" charset="-122"/>
              </a:rPr>
              <a:t>双脚练习街上学来的吉普赛舞步。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宋体" charset="-122"/>
              </a:rPr>
              <a:t>如长脚蚊在河流上飞翔，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宋体" charset="-122"/>
              </a:rPr>
              <a:t>她的思想在寂静中滑动。</a:t>
            </a:r>
          </a:p>
        </p:txBody>
      </p:sp>
      <p:sp>
        <p:nvSpPr>
          <p:cNvPr id="120" name="矩形 39"/>
          <p:cNvSpPr>
            <a:spLocks noChangeArrowheads="1"/>
          </p:cNvSpPr>
          <p:nvPr/>
        </p:nvSpPr>
        <p:spPr bwMode="auto">
          <a:xfrm>
            <a:off x="7117233" y="1763628"/>
            <a:ext cx="2188321" cy="257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为了使青春少女</a:t>
            </a:r>
            <a:endParaRPr lang="en-US" altLang="zh-CN" sz="12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找到她们心中的第一个亚当，</a:t>
            </a:r>
            <a:endParaRPr lang="en-US" altLang="zh-CN" sz="12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关上教皇的教堂大门，</a:t>
            </a:r>
            <a:endParaRPr lang="en-US" altLang="zh-CN" sz="12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别让那些小孩进来。</a:t>
            </a:r>
            <a:endParaRPr lang="en-US" altLang="zh-CN" sz="12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在那鹰架上斜躺着米开朗基罗。</a:t>
            </a:r>
            <a:endParaRPr lang="en-US" altLang="zh-CN" sz="12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轻轻地，比老鼠年轻，</a:t>
            </a:r>
            <a:endParaRPr lang="en-US" altLang="zh-CN" sz="12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他的手来回转动转动。</a:t>
            </a:r>
            <a:endParaRPr lang="en-US" altLang="zh-CN" sz="12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如长脚蚊在河流上飞翔，</a:t>
            </a:r>
            <a:endParaRPr lang="en-US" altLang="zh-CN" sz="12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spcBef>
                <a:spcPts val="750"/>
              </a:spcBef>
            </a:pPr>
            <a:r>
              <a:rPr lang="zh-CN" altLang="en-US" sz="12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他的思想在寂静中滑动。</a:t>
            </a:r>
          </a:p>
        </p:txBody>
      </p:sp>
      <p:sp>
        <p:nvSpPr>
          <p:cNvPr id="124" name="矩形 39"/>
          <p:cNvSpPr>
            <a:spLocks noChangeArrowheads="1"/>
          </p:cNvSpPr>
          <p:nvPr/>
        </p:nvSpPr>
        <p:spPr bwMode="auto">
          <a:xfrm>
            <a:off x="903056" y="-169628"/>
            <a:ext cx="2768508" cy="228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750"/>
              </a:spcBef>
            </a:pPr>
            <a:r>
              <a:rPr lang="en-US" altLang="zh-CN" sz="48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《</a:t>
            </a:r>
            <a:r>
              <a:rPr lang="zh-CN" altLang="en-US" sz="48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长脚蚊</a:t>
            </a:r>
            <a:r>
              <a:rPr lang="en-US" altLang="zh-CN" sz="48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》</a:t>
            </a:r>
          </a:p>
          <a:p>
            <a:pPr>
              <a:lnSpc>
                <a:spcPct val="150000"/>
              </a:lnSpc>
              <a:spcBef>
                <a:spcPts val="750"/>
              </a:spcBef>
            </a:pPr>
            <a:r>
              <a:rPr lang="zh-CN" altLang="en-US" sz="4800" b="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    叶芝</a:t>
            </a:r>
          </a:p>
        </p:txBody>
      </p:sp>
      <p:sp>
        <p:nvSpPr>
          <p:cNvPr id="125" name="文本框 55"/>
          <p:cNvSpPr>
            <a:spLocks noChangeArrowheads="1"/>
          </p:cNvSpPr>
          <p:nvPr/>
        </p:nvSpPr>
        <p:spPr bwMode="auto">
          <a:xfrm>
            <a:off x="582079" y="1282280"/>
            <a:ext cx="1312282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introduction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6" name="文本框 83"/>
          <p:cNvSpPr>
            <a:spLocks noChangeArrowheads="1"/>
          </p:cNvSpPr>
          <p:nvPr/>
        </p:nvSpPr>
        <p:spPr bwMode="auto">
          <a:xfrm>
            <a:off x="626838" y="712943"/>
            <a:ext cx="1245854" cy="64633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引 子</a:t>
            </a:r>
          </a:p>
        </p:txBody>
      </p:sp>
    </p:spTree>
    <p:extLst>
      <p:ext uri="{BB962C8B-B14F-4D97-AF65-F5344CB8AC3E}">
        <p14:creationId xmlns:p14="http://schemas.microsoft.com/office/powerpoint/2010/main" val="1743789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1200000">
                                      <p:cBhvr>
                                        <p:cTn id="1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6" grpId="0"/>
      <p:bldP spid="120" grpId="0"/>
      <p:bldP spid="124" grpId="0"/>
      <p:bldP spid="125" grpId="0"/>
      <p:bldP spid="1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A7F8CB6-BFF5-E7CF-2A4C-2A5BEAD7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D2EA4E-F04E-4530-FDE8-C9714410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EF164E-EC65-1E3A-CBF3-AF9B7FA8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53" y="0"/>
            <a:ext cx="3429000" cy="5143500"/>
          </a:xfrm>
          <a:prstGeom prst="rect">
            <a:avLst/>
          </a:prstGeom>
        </p:spPr>
      </p:pic>
      <p:sp>
        <p:nvSpPr>
          <p:cNvPr id="8" name="AutoShape 6" descr="已生成图片">
            <a:extLst>
              <a:ext uri="{FF2B5EF4-FFF2-40B4-BE49-F238E27FC236}">
                <a16:creationId xmlns:a16="http://schemas.microsoft.com/office/drawing/2014/main" id="{32EB1247-7DFE-0338-3F4B-8FB361EB47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8EF723-C28C-5C0D-B97C-455E49B01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53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-1397698" y="-927497"/>
            <a:ext cx="5160022" cy="516002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-1026274" y="-552098"/>
            <a:ext cx="4417174" cy="441717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-800100" y="-299311"/>
            <a:ext cx="3911600" cy="3911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 rot="20928151">
            <a:off x="-2302065" y="78946"/>
            <a:ext cx="6575813" cy="2140782"/>
            <a:chOff x="-2302065" y="78946"/>
            <a:chExt cx="6575813" cy="2140782"/>
          </a:xfrm>
          <a:blipFill>
            <a:blip r:embed="rId2"/>
            <a:stretch>
              <a:fillRect/>
            </a:stretch>
          </a:blipFill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1169218" y="78946"/>
              <a:ext cx="3104530" cy="1663473"/>
            </a:xfrm>
            <a:custGeom>
              <a:avLst/>
              <a:gdLst>
                <a:gd name="T0" fmla="*/ 0 w 22943"/>
                <a:gd name="T1" fmla="*/ 11582 h 12283"/>
                <a:gd name="T2" fmla="*/ 0 w 22943"/>
                <a:gd name="T3" fmla="*/ 11582 h 12283"/>
                <a:gd name="T4" fmla="*/ 19826 w 22943"/>
                <a:gd name="T5" fmla="*/ 0 h 12283"/>
                <a:gd name="T6" fmla="*/ 22943 w 22943"/>
                <a:gd name="T7" fmla="*/ 12283 h 12283"/>
                <a:gd name="T8" fmla="*/ 0 w 22943"/>
                <a:gd name="T9" fmla="*/ 11582 h 1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3" h="12283">
                  <a:moveTo>
                    <a:pt x="0" y="11582"/>
                  </a:moveTo>
                  <a:lnTo>
                    <a:pt x="0" y="11582"/>
                  </a:lnTo>
                  <a:lnTo>
                    <a:pt x="19826" y="0"/>
                  </a:lnTo>
                  <a:cubicBezTo>
                    <a:pt x="19826" y="0"/>
                    <a:pt x="22943" y="3850"/>
                    <a:pt x="22943" y="12283"/>
                  </a:cubicBezTo>
                  <a:lnTo>
                    <a:pt x="0" y="11582"/>
                  </a:lnTo>
                  <a:close/>
                </a:path>
              </a:pathLst>
            </a:custGeom>
            <a:solidFill>
              <a:srgbClr val="01ADBF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-2302065" y="2076939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 rot="21121447">
            <a:off x="-1246783" y="-144139"/>
            <a:ext cx="4966689" cy="3696626"/>
            <a:chOff x="-1222115" y="-140756"/>
            <a:chExt cx="4966689" cy="3696626"/>
          </a:xfrm>
          <a:solidFill>
            <a:srgbClr val="EE595A"/>
          </a:solidFill>
        </p:grpSpPr>
        <p:sp>
          <p:nvSpPr>
            <p:cNvPr id="46" name="Freeform 6"/>
            <p:cNvSpPr>
              <a:spLocks/>
            </p:cNvSpPr>
            <p:nvPr/>
          </p:nvSpPr>
          <p:spPr bwMode="auto">
            <a:xfrm rot="21292870">
              <a:off x="1242416" y="1296204"/>
              <a:ext cx="2502158" cy="2259666"/>
            </a:xfrm>
            <a:custGeom>
              <a:avLst/>
              <a:gdLst>
                <a:gd name="T0" fmla="*/ 0 w 18495"/>
                <a:gd name="T1" fmla="*/ 0 h 16680"/>
                <a:gd name="T2" fmla="*/ 0 w 18495"/>
                <a:gd name="T3" fmla="*/ 0 h 16680"/>
                <a:gd name="T4" fmla="*/ 18495 w 18495"/>
                <a:gd name="T5" fmla="*/ 9576 h 16680"/>
                <a:gd name="T6" fmla="*/ 13109 w 18495"/>
                <a:gd name="T7" fmla="*/ 16680 h 16680"/>
                <a:gd name="T8" fmla="*/ 0 w 18495"/>
                <a:gd name="T9" fmla="*/ 0 h 1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95" h="16680">
                  <a:moveTo>
                    <a:pt x="0" y="0"/>
                  </a:moveTo>
                  <a:lnTo>
                    <a:pt x="0" y="0"/>
                  </a:lnTo>
                  <a:lnTo>
                    <a:pt x="18495" y="9576"/>
                  </a:lnTo>
                  <a:cubicBezTo>
                    <a:pt x="18495" y="9576"/>
                    <a:pt x="18078" y="12440"/>
                    <a:pt x="13109" y="166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-1222115" y="-140756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20967208">
            <a:off x="-755988" y="-1529926"/>
            <a:ext cx="3945059" cy="5768216"/>
            <a:chOff x="-344053" y="-694887"/>
            <a:chExt cx="3945059" cy="5768216"/>
          </a:xfrm>
          <a:solidFill>
            <a:srgbClr val="FFC000"/>
          </a:solidFill>
        </p:grpSpPr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1108115" y="1599653"/>
              <a:ext cx="2492891" cy="3473676"/>
            </a:xfrm>
            <a:custGeom>
              <a:avLst/>
              <a:gdLst>
                <a:gd name="T0" fmla="*/ 0 w 18429"/>
                <a:gd name="T1" fmla="*/ 0 h 25641"/>
                <a:gd name="T2" fmla="*/ 0 w 18429"/>
                <a:gd name="T3" fmla="*/ 0 h 25641"/>
                <a:gd name="T4" fmla="*/ 18350 w 18429"/>
                <a:gd name="T5" fmla="*/ 23786 h 25641"/>
                <a:gd name="T6" fmla="*/ 15896 w 18429"/>
                <a:gd name="T7" fmla="*/ 25641 h 25641"/>
                <a:gd name="T8" fmla="*/ 9936 w 18429"/>
                <a:gd name="T9" fmla="*/ 25641 h 25641"/>
                <a:gd name="T10" fmla="*/ 0 w 18429"/>
                <a:gd name="T11" fmla="*/ 0 h 25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29" h="25641">
                  <a:moveTo>
                    <a:pt x="0" y="0"/>
                  </a:moveTo>
                  <a:lnTo>
                    <a:pt x="0" y="0"/>
                  </a:lnTo>
                  <a:lnTo>
                    <a:pt x="18350" y="23786"/>
                  </a:lnTo>
                  <a:cubicBezTo>
                    <a:pt x="18429" y="23887"/>
                    <a:pt x="17332" y="24686"/>
                    <a:pt x="15896" y="25641"/>
                  </a:cubicBezTo>
                  <a:lnTo>
                    <a:pt x="9936" y="2564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-344053" y="-694887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 rot="21071814">
            <a:off x="458729" y="-1172283"/>
            <a:ext cx="1927589" cy="6315783"/>
            <a:chOff x="458729" y="-1172283"/>
            <a:chExt cx="1927589" cy="6315783"/>
          </a:xfrm>
          <a:solidFill>
            <a:srgbClr val="F17475"/>
          </a:solidFill>
        </p:grpSpPr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458729" y="1646656"/>
              <a:ext cx="1927589" cy="3496844"/>
            </a:xfrm>
            <a:custGeom>
              <a:avLst/>
              <a:gdLst>
                <a:gd name="T0" fmla="*/ 5250 w 14247"/>
                <a:gd name="T1" fmla="*/ 0 h 25811"/>
                <a:gd name="T2" fmla="*/ 5250 w 14247"/>
                <a:gd name="T3" fmla="*/ 0 h 25811"/>
                <a:gd name="T4" fmla="*/ 14247 w 14247"/>
                <a:gd name="T5" fmla="*/ 23218 h 25811"/>
                <a:gd name="T6" fmla="*/ 0 w 14247"/>
                <a:gd name="T7" fmla="*/ 24482 h 25811"/>
                <a:gd name="T8" fmla="*/ 5250 w 14247"/>
                <a:gd name="T9" fmla="*/ 0 h 25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47" h="25811">
                  <a:moveTo>
                    <a:pt x="5250" y="0"/>
                  </a:moveTo>
                  <a:lnTo>
                    <a:pt x="5250" y="0"/>
                  </a:lnTo>
                  <a:lnTo>
                    <a:pt x="14247" y="23218"/>
                  </a:lnTo>
                  <a:cubicBezTo>
                    <a:pt x="14247" y="23218"/>
                    <a:pt x="8328" y="25811"/>
                    <a:pt x="0" y="24482"/>
                  </a:cubicBezTo>
                  <a:lnTo>
                    <a:pt x="5250" y="0"/>
                  </a:ln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89650" y="-1172283"/>
              <a:ext cx="145329" cy="1427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0" y="592892"/>
            <a:ext cx="2604851" cy="2568961"/>
            <a:chOff x="0" y="592892"/>
            <a:chExt cx="2604851" cy="2568961"/>
          </a:xfrm>
        </p:grpSpPr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0" y="1646656"/>
              <a:ext cx="1169219" cy="1515197"/>
            </a:xfrm>
            <a:custGeom>
              <a:avLst/>
              <a:gdLst>
                <a:gd name="T0" fmla="*/ 8643 w 8643"/>
                <a:gd name="T1" fmla="*/ 0 h 11179"/>
                <a:gd name="T2" fmla="*/ 8643 w 8643"/>
                <a:gd name="T3" fmla="*/ 0 h 11179"/>
                <a:gd name="T4" fmla="*/ 0 w 8643"/>
                <a:gd name="T5" fmla="*/ 11179 h 11179"/>
                <a:gd name="T6" fmla="*/ 0 w 8643"/>
                <a:gd name="T7" fmla="*/ 3188 h 11179"/>
                <a:gd name="T8" fmla="*/ 8643 w 8643"/>
                <a:gd name="T9" fmla="*/ 0 h 1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43" h="11179">
                  <a:moveTo>
                    <a:pt x="8643" y="0"/>
                  </a:moveTo>
                  <a:lnTo>
                    <a:pt x="8643" y="0"/>
                  </a:lnTo>
                  <a:lnTo>
                    <a:pt x="0" y="11179"/>
                  </a:lnTo>
                  <a:lnTo>
                    <a:pt x="0" y="3188"/>
                  </a:lnTo>
                  <a:lnTo>
                    <a:pt x="8643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5400000" scaled="1"/>
            </a:gradFill>
            <a:ln w="28575" cap="flat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304800" dist="76200" dir="6000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459522" y="592892"/>
              <a:ext cx="145329" cy="1427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8155" y="524059"/>
            <a:ext cx="2188320" cy="2188318"/>
            <a:chOff x="2145790" y="2209630"/>
            <a:chExt cx="2402067" cy="2402066"/>
          </a:xfrm>
        </p:grpSpPr>
        <p:grpSp>
          <p:nvGrpSpPr>
            <p:cNvPr id="62" name="组合 61"/>
            <p:cNvGrpSpPr/>
            <p:nvPr/>
          </p:nvGrpSpPr>
          <p:grpSpPr>
            <a:xfrm>
              <a:off x="2145790" y="2209630"/>
              <a:ext cx="2402067" cy="2402066"/>
              <a:chOff x="2282661" y="2214767"/>
              <a:chExt cx="2372462" cy="2372461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2282661" y="2214767"/>
                <a:ext cx="2372462" cy="237246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99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2377216" y="2309322"/>
                <a:ext cx="2183348" cy="21833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椭圆 62"/>
            <p:cNvSpPr/>
            <p:nvPr/>
          </p:nvSpPr>
          <p:spPr>
            <a:xfrm>
              <a:off x="2510240" y="2574081"/>
              <a:ext cx="1673164" cy="1673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2032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0"/>
            </a:p>
          </p:txBody>
        </p:sp>
      </p:grpSp>
      <p:cxnSp>
        <p:nvCxnSpPr>
          <p:cNvPr id="66" name="直接连接符 65"/>
          <p:cNvCxnSpPr/>
          <p:nvPr/>
        </p:nvCxnSpPr>
        <p:spPr>
          <a:xfrm>
            <a:off x="4384317" y="1542961"/>
            <a:ext cx="32360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279155" y="64169"/>
            <a:ext cx="2395528" cy="142346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8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反例</a:t>
            </a:r>
          </a:p>
        </p:txBody>
      </p:sp>
      <p:sp>
        <p:nvSpPr>
          <p:cNvPr id="85" name="矩形 84"/>
          <p:cNvSpPr/>
          <p:nvPr/>
        </p:nvSpPr>
        <p:spPr>
          <a:xfrm>
            <a:off x="4051539" y="2459622"/>
            <a:ext cx="4828904" cy="179279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（认为个体对历史发展总体走向的影响微乎其微，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时势造英雄，而不是英雄造时势）</a:t>
            </a:r>
          </a:p>
        </p:txBody>
      </p:sp>
      <p:sp>
        <p:nvSpPr>
          <p:cNvPr id="87" name="TextBox 13"/>
          <p:cNvSpPr txBox="1"/>
          <p:nvPr/>
        </p:nvSpPr>
        <p:spPr>
          <a:xfrm flipH="1">
            <a:off x="766046" y="1364187"/>
            <a:ext cx="79835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defRPr/>
            </a:pPr>
            <a:r>
              <a:rPr lang="en-US" altLang="zh-CN" sz="48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cs typeface="Times New Roman" pitchFamily="18" charset="0"/>
              </a:rPr>
              <a:t>01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9269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0">
                                      <p:cBhvr>
                                        <p:cTn id="2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">
                                      <p:cBhvr>
                                        <p:cTn id="3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animRot by="1020000">
                                      <p:cBhvr>
                                        <p:cTn id="3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1200000">
                                      <p:cBhvr>
                                        <p:cTn id="4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67" grpId="0"/>
      <p:bldP spid="85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納粹的文化革命| 陳彥- 灼見名家">
            <a:extLst>
              <a:ext uri="{FF2B5EF4-FFF2-40B4-BE49-F238E27FC236}">
                <a16:creationId xmlns:a16="http://schemas.microsoft.com/office/drawing/2014/main" id="{919E73B4-B785-6E31-65AC-48B13917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8482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352189" y="217472"/>
            <a:ext cx="5198505" cy="1176260"/>
          </a:xfrm>
        </p:spPr>
        <p:txBody>
          <a:bodyPr/>
          <a:lstStyle/>
          <a:p>
            <a:r>
              <a:rPr lang="en-US" altLang="zh-CN" sz="7200" dirty="0">
                <a:solidFill>
                  <a:schemeClr val="tx1"/>
                </a:solidFill>
              </a:rPr>
              <a:t>1.1</a:t>
            </a:r>
            <a:r>
              <a:rPr lang="zh-CN" altLang="en-US" sz="7200" dirty="0">
                <a:solidFill>
                  <a:schemeClr val="tx1"/>
                </a:solidFill>
              </a:rPr>
              <a:t>希特勒</a:t>
            </a:r>
          </a:p>
        </p:txBody>
      </p:sp>
      <p:sp>
        <p:nvSpPr>
          <p:cNvPr id="8" name="矩形 7"/>
          <p:cNvSpPr/>
          <p:nvPr/>
        </p:nvSpPr>
        <p:spPr>
          <a:xfrm>
            <a:off x="654268" y="1547317"/>
            <a:ext cx="3817620" cy="22663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4" descr="恶搞之家头像饺子_恶搞之家stewie饺子头像_stewie恶搞之家头像-抖音">
            <a:extLst>
              <a:ext uri="{FF2B5EF4-FFF2-40B4-BE49-F238E27FC236}">
                <a16:creationId xmlns:a16="http://schemas.microsoft.com/office/drawing/2014/main" id="{1AED1154-386C-0D30-2605-2614F128EE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637F91-6410-505D-95C4-856005E2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986" y="2527780"/>
            <a:ext cx="3429000" cy="2571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CB3E0D-3BF3-9A21-062B-8087E25CC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38" y="1360972"/>
            <a:ext cx="5619048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1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0CBAAA-7209-9D56-7A4B-93AD7E05A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993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BB17336-3736-732A-A7D4-A100F4F8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8" y="1325199"/>
            <a:ext cx="3516809" cy="36434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A196D7-130E-9506-8A64-7B50B5B6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33" r="26574"/>
          <a:stretch>
            <a:fillRect/>
          </a:stretch>
        </p:blipFill>
        <p:spPr>
          <a:xfrm>
            <a:off x="5915798" y="732957"/>
            <a:ext cx="3228202" cy="4521994"/>
          </a:xfrm>
          <a:prstGeom prst="rect">
            <a:avLst/>
          </a:prstGeom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2959881" y="432919"/>
            <a:ext cx="5141132" cy="2367430"/>
          </a:xfrm>
        </p:spPr>
        <p:txBody>
          <a:bodyPr/>
          <a:lstStyle/>
          <a:p>
            <a:r>
              <a:rPr lang="en-US" altLang="zh-CN" sz="4400" dirty="0">
                <a:solidFill>
                  <a:schemeClr val="tx1"/>
                </a:solidFill>
              </a:rPr>
              <a:t>1.2</a:t>
            </a:r>
            <a:r>
              <a:rPr lang="zh-CN" altLang="en-US" sz="4400" dirty="0">
                <a:solidFill>
                  <a:schemeClr val="tx1"/>
                </a:solidFill>
              </a:rPr>
              <a:t>孟德尔遗传定律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zh-CN" altLang="en-US" sz="4400" dirty="0">
                <a:solidFill>
                  <a:schemeClr val="tx1"/>
                </a:solidFill>
              </a:rPr>
              <a:t>在</a:t>
            </a:r>
            <a:r>
              <a:rPr lang="en-US" altLang="zh-CN" sz="4400" dirty="0">
                <a:solidFill>
                  <a:schemeClr val="tx1"/>
                </a:solidFill>
              </a:rPr>
              <a:t>1900</a:t>
            </a:r>
            <a:r>
              <a:rPr lang="zh-CN" altLang="en-US" sz="4400" dirty="0">
                <a:solidFill>
                  <a:schemeClr val="tx1"/>
                </a:solidFill>
              </a:rPr>
              <a:t>年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zh-CN" altLang="en-US" sz="4400" dirty="0">
                <a:solidFill>
                  <a:schemeClr val="tx1"/>
                </a:solidFill>
              </a:rPr>
              <a:t>被三位科学家</a:t>
            </a:r>
            <a:br>
              <a:rPr lang="en-US" altLang="zh-CN" sz="4400" dirty="0">
                <a:solidFill>
                  <a:schemeClr val="tx1"/>
                </a:solidFill>
              </a:rPr>
            </a:br>
            <a:r>
              <a:rPr lang="zh-CN" altLang="en-US" sz="4400" dirty="0">
                <a:solidFill>
                  <a:schemeClr val="tx1"/>
                </a:solidFill>
              </a:rPr>
              <a:t>独立重新发现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0301011">
            <a:off x="-62481" y="3669117"/>
            <a:ext cx="1898412" cy="9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71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路易波拿巴简介_路易波拿巴是如何当上荷兰国王的_路易波拿巴是如何被赶下王位的-趣历史网">
            <a:extLst>
              <a:ext uri="{FF2B5EF4-FFF2-40B4-BE49-F238E27FC236}">
                <a16:creationId xmlns:a16="http://schemas.microsoft.com/office/drawing/2014/main" id="{0C3D6614-03AF-B77C-9879-985DD68C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284" y="1038669"/>
            <a:ext cx="3255169" cy="40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790538" y="307183"/>
            <a:ext cx="3495712" cy="3957636"/>
          </a:xfrm>
        </p:spPr>
        <p:txBody>
          <a:bodyPr/>
          <a:lstStyle/>
          <a:p>
            <a:r>
              <a:rPr lang="en-US" altLang="zh-CN" sz="5400" dirty="0"/>
              <a:t>1.3</a:t>
            </a:r>
            <a:br>
              <a:rPr lang="en-US" altLang="zh-CN" sz="5400" dirty="0"/>
            </a:br>
            <a:r>
              <a:rPr lang="en-US" altLang="zh-CN" sz="5400" dirty="0"/>
              <a:t>《</a:t>
            </a:r>
            <a:r>
              <a:rPr lang="zh-CN" altLang="en-US" sz="5400" dirty="0"/>
              <a:t>路易波拿巴</a:t>
            </a:r>
            <a:br>
              <a:rPr lang="en-US" altLang="zh-CN" sz="5400" dirty="0"/>
            </a:br>
            <a:r>
              <a:rPr lang="zh-CN" altLang="en-US" sz="5400" dirty="0"/>
              <a:t>的</a:t>
            </a:r>
            <a:br>
              <a:rPr lang="en-US" altLang="zh-CN" sz="5400" dirty="0"/>
            </a:br>
            <a:r>
              <a:rPr lang="zh-CN" altLang="en-US" sz="5400" dirty="0"/>
              <a:t>雾月十八</a:t>
            </a:r>
            <a:r>
              <a:rPr lang="en-US" altLang="zh-CN" sz="5400" dirty="0"/>
              <a:t>》</a:t>
            </a:r>
            <a:br>
              <a:rPr lang="en-US" altLang="zh-CN" sz="5400" dirty="0"/>
            </a:br>
            <a:r>
              <a:rPr lang="zh-CN" altLang="en-US" sz="5400" dirty="0"/>
              <a:t>马克思</a:t>
            </a:r>
          </a:p>
        </p:txBody>
      </p:sp>
      <p:sp>
        <p:nvSpPr>
          <p:cNvPr id="23" name="弧形 22"/>
          <p:cNvSpPr/>
          <p:nvPr/>
        </p:nvSpPr>
        <p:spPr>
          <a:xfrm>
            <a:off x="141871" y="817354"/>
            <a:ext cx="3852764" cy="3852764"/>
          </a:xfrm>
          <a:prstGeom prst="arc">
            <a:avLst>
              <a:gd name="adj1" fmla="val 18743766"/>
              <a:gd name="adj2" fmla="val 2405686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5122" name="Picture 2" descr="卡尔·马克思_百度百科">
            <a:extLst>
              <a:ext uri="{FF2B5EF4-FFF2-40B4-BE49-F238E27FC236}">
                <a16:creationId xmlns:a16="http://schemas.microsoft.com/office/drawing/2014/main" id="{AE9C6366-207B-BDF8-C88E-1883BA1D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93" y="-271463"/>
            <a:ext cx="2907507" cy="290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38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全新全新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</TotalTime>
  <Words>646</Words>
  <Application>Microsoft Office PowerPoint</Application>
  <PresentationFormat>全屏显示(16:9)</PresentationFormat>
  <Paragraphs>92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Noto Sans JP Black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1.1希特勒</vt:lpstr>
      <vt:lpstr>PowerPoint 演示文稿</vt:lpstr>
      <vt:lpstr>1.2孟德尔遗传定律 在1900年 被三位科学家 独立重新发现</vt:lpstr>
      <vt:lpstr>1.3 《路易波拿巴 的 雾月十八》 马克思</vt:lpstr>
      <vt:lpstr>PowerPoint 演示文稿</vt:lpstr>
      <vt:lpstr>2.1《历史选择了毛泽东》</vt:lpstr>
      <vt:lpstr>2.2Cleopatra's nose</vt:lpstr>
      <vt:lpstr>2.3  混沌理论</vt:lpstr>
      <vt:lpstr>2.4  《人类简史》 第十三章  成功的秘密  1.马后炮的谬误</vt:lpstr>
      <vt:lpstr>2.5 ：The Role of an Individual in History (a reconsideration) </vt:lpstr>
      <vt:lpstr>PowerPoint 演示文稿</vt:lpstr>
      <vt:lpstr>3.1 阿西莫夫《基地》中                            谢顿模型  ——“心理史学”</vt:lpstr>
      <vt:lpstr>3.2  刘慈欣 《镜子》</vt:lpstr>
      <vt:lpstr>PowerPoint 演示文稿</vt:lpstr>
      <vt:lpstr>小红书 Prof.Alan Macfarlane  对“个人能改变历史进程”的回答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我图网licai2011</dc:creator>
  <cp:lastModifiedBy>池 何</cp:lastModifiedBy>
  <cp:revision>168</cp:revision>
  <cp:lastPrinted>2025-11-19T07:21:00Z</cp:lastPrinted>
  <dcterms:created xsi:type="dcterms:W3CDTF">2016-04-18T02:19:52Z</dcterms:created>
  <dcterms:modified xsi:type="dcterms:W3CDTF">2025-11-19T07:25:51Z</dcterms:modified>
</cp:coreProperties>
</file>